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theme/theme1.xml" ContentType="application/vnd.openxmlformats-officedocument.theme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Default Extension="gif" ContentType="image/gif"/>
  <Default Extension="jpg" ContentType="image/jpeg"/>
  <Default Extension="jpeg" ContentType="image/jpeg"/>
  <Default Extension="png" ContentType="image/png"/>
  <Default Extension="xlsx" ContentType="application/vnd.openxmlformats-officedocument.spreadsheetml.sheet"/>
</Types>
</file>

<file path=_rels/.rels><?xml version="1.0" encoding="UTF-8" standalone="yes"?>
<Relationships xmlns="http://schemas.openxmlformats.org/package/2006/relationships">
 <Relationship Id="rId3" Type="http://schemas.openxmlformats.org/officeDocument/2006/relationships/extended-properties" Target="docProps/app.xml"/>
 <Relationship Id="rId2" Type="http://schemas.openxmlformats.org/package/2006/relationships/metadata/core-properties" Target="docProps/core.xml"/>
 <Relationship Id="rId1" Type="http://schemas.openxmlformats.org/officeDocument/2006/relationships/officeDocument" Target="ppt/presentation.xml"/>
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</p:sldIdLst>
  <p:sldSz cx="9144000" cy="6858000" type="screen4x3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0"/>
</file>

<file path=ppt/_rels/presentation.xml.rels><?xml version="1.0" encoding="UTF-8" standalone="yes"?>
<Relationships xmlns="http://schemas.openxmlformats.org/package/2006/relationships">
 <Relationship Id="rId1" Type="http://schemas.openxmlformats.org/officeDocument/2006/relationships/slideMaster" Target="slideMasters/slideMaster1.xml"/>
 <Relationship Id="rId2" Type="http://schemas.openxmlformats.org/officeDocument/2006/relationships/theme" Target="theme/theme1.xml"/>
 <Relationship Id="rId3" Type="http://schemas.openxmlformats.org/officeDocument/2006/relationships/slide" Target="slides/slide1.xml"/>
 <Relationship Id="rId4" Type="http://schemas.openxmlformats.org/officeDocument/2006/relationships/slide" Target="slides/slide2.xml"/>
 <Relationship Id="rId5" Type="http://schemas.openxmlformats.org/officeDocument/2006/relationships/slide" Target="slides/slide3.xml"/>
 <Relationship Id="rId6" Type="http://schemas.openxmlformats.org/officeDocument/2006/relationships/slide" Target="slides/slide4.xml"/>
 <Relationship Id="rId7" Type="http://schemas.openxmlformats.org/officeDocument/2006/relationships/slide" Target="slides/slide5.xml"/>
 <Relationship Id="rId8" Type="http://schemas.openxmlformats.org/officeDocument/2006/relationships/slide" Target="slides/slide6.xml"/>
 <Relationship Id="rId9" Type="http://schemas.openxmlformats.org/officeDocument/2006/relationships/slide" Target="slides/slide7.xml"/>
 <Relationship Id="rId10" Type="http://schemas.openxmlformats.org/officeDocument/2006/relationships/slide" Target="slides/slide8.xml"/>
 <Relationship Id="rId11" Type="http://schemas.openxmlformats.org/officeDocument/2006/relationships/slide" Target="slides/slide9.xml"/>
 <Relationship Id="rId12" Type="http://schemas.openxmlformats.org/officeDocument/2006/relationships/slide" Target="slides/slide10.xml"/>
 <Relationship Id="rId13" Type="http://schemas.openxmlformats.org/officeDocument/2006/relationships/slide" Target="slides/slide11.xml"/>
 <Relationship Id="rId14" Type="http://schemas.openxmlformats.org/officeDocument/2006/relationships/slide" Target="slides/slide12.xml"/>
 <Relationship Id="rId15" Type="http://schemas.openxmlformats.org/officeDocument/2006/relationships/slide" Target="slides/slide13.xml"/>
 <Relationship Id="rId16" Type="http://schemas.openxmlformats.org/officeDocument/2006/relationships/slide" Target="slides/slide14.xml"/>
 <Relationship Id="rId17" Type="http://schemas.openxmlformats.org/officeDocument/2006/relationships/slide" Target="slides/slide15.xml"/>
 <Relationship Id="rId18" Type="http://schemas.openxmlformats.org/officeDocument/2006/relationships/slide" Target="slides/slide16.xml"/>
 <Relationship Id="rId19" Type="http://schemas.openxmlformats.org/officeDocument/2006/relationships/slide" Target="slides/slide17.xml"/>
 <Relationship Id="rId20" Type="http://schemas.openxmlformats.org/officeDocument/2006/relationships/slide" Target="slides/slide18.xml"/>
 <Relationship Id="rId21" Type="http://schemas.openxmlformats.org/officeDocument/2006/relationships/slide" Target="slides/slide19.xml"/>
 <Relationship Id="rId22" Type="http://schemas.openxmlformats.org/officeDocument/2006/relationships/slide" Target="slides/slide20.xml"/>
 <Relationship Id="rId23" Type="http://schemas.openxmlformats.org/officeDocument/2006/relationships/slide" Target="slides/slide21.xml"/>
 <Relationship Id="rId24" Type="http://schemas.openxmlformats.org/officeDocument/2006/relationships/slide" Target="slides/slide22.xml"/>
 <Relationship Id="rId25" Type="http://schemas.openxmlformats.org/officeDocument/2006/relationships/slide" Target="slides/slide23.xml"/>
 <Relationship Id="rId26" Type="http://schemas.openxmlformats.org/officeDocument/2006/relationships/slide" Target="slides/slide24.xml"/>
 <Relationship Id="rId27" Type="http://schemas.openxmlformats.org/officeDocument/2006/relationships/slide" Target="slides/slide25.xml"/>
 <Relationship Id="rId28" Type="http://schemas.openxmlformats.org/officeDocument/2006/relationships/slide" Target="slides/slide26.xml"/>
 <Relationship Id="rId29" Type="http://schemas.openxmlformats.org/officeDocument/2006/relationships/slide" Target="slides/slide27.xml"/>
 <Relationship Id="rId30" Type="http://schemas.openxmlformats.org/officeDocument/2006/relationships/slide" Target="slides/slide28.xml"/>
 <Relationship Id="rId31" Type="http://schemas.openxmlformats.org/officeDocument/2006/relationships/slide" Target="slides/slide29.xml"/>
 <Relationship Id="rId32" Type="http://schemas.openxmlformats.org/officeDocument/2006/relationships/slide" Target="slides/slide30.xml"/>
 <Relationship Id="rId33" Type="http://schemas.openxmlformats.org/officeDocument/2006/relationships/slide" Target="slides/slide31.xml"/>
 <Relationship Id="rId34" Type="http://schemas.openxmlformats.org/officeDocument/2006/relationships/slide" Target="slides/slide32.xml"/>
 <Relationship Id="rId35" Type="http://schemas.openxmlformats.org/officeDocument/2006/relationships/slide" Target="slides/slide33.xml"/>
 <Relationship Id="rId36" Type="http://schemas.openxmlformats.org/officeDocument/2006/relationships/slide" Target="slides/slide34.xml"/>
 <Relationship Id="rId37" Type="http://schemas.openxmlformats.org/officeDocument/2006/relationships/slide" Target="slides/slide35.xml"/>
 <Relationship Id="rId38" Type="http://schemas.openxmlformats.org/officeDocument/2006/relationships/slide" Target="slides/slide36.xml"/>
 <Relationship Id="rId39" Type="http://schemas.openxmlformats.org/officeDocument/2006/relationships/slide" Target="slides/slide37.xml"/>
 <Relationship Id="rId40" Type="http://schemas.openxmlformats.org/officeDocument/2006/relationships/slide" Target="slides/slide38.xml"/>
</Relationships>

</file>

<file path=ppt/slideLayouts/_rels/slideLayout1.xml.rels><?xml version="1.0" encoding="UTF-8" standalone="yes"?>
<Relationships xmlns="http://schemas.openxmlformats.org/package/2006/relationships">
 <Relationship Id="rId1" Type="http://schemas.openxmlformats.org/officeDocument/2006/relationships/slideMaster" Target="../slideMasters/slideMaster1.xml"/>
</Relationships>

</file>

<file path=ppt/slideLayouts/_rels/slideLayout10.xml.rels><?xml version="1.0" encoding="UTF-8" standalone="yes"?>
<Relationships xmlns="http://schemas.openxmlformats.org/package/2006/relationships">
 <Relationship Id="rId1" Type="http://schemas.openxmlformats.org/officeDocument/2006/relationships/slideMaster" Target="../slideMasters/slideMaster1.xml"/>
</Relationships>

</file>

<file path=ppt/slideLayouts/_rels/slideLayout11.xml.rels><?xml version="1.0" encoding="UTF-8" standalone="yes"?>
<Relationships xmlns="http://schemas.openxmlformats.org/package/2006/relationships">
 <Relationship Id="rId1" Type="http://schemas.openxmlformats.org/officeDocument/2006/relationships/slideMaster" Target="../slideMasters/slideMaster1.xml"/>
</Relationships>

</file>

<file path=ppt/slideLayouts/_rels/slideLayout2.xml.rels><?xml version="1.0" encoding="UTF-8" standalone="yes"?>
<Relationships xmlns="http://schemas.openxmlformats.org/package/2006/relationships">
 <Relationship Id="rId1" Type="http://schemas.openxmlformats.org/officeDocument/2006/relationships/slideMaster" Target="../slideMasters/slideMaster1.xml"/>
</Relationships>

</file>

<file path=ppt/slideLayouts/_rels/slideLayout3.xml.rels><?xml version="1.0" encoding="UTF-8" standalone="yes"?>
<Relationships xmlns="http://schemas.openxmlformats.org/package/2006/relationships">
 <Relationship Id="rId1" Type="http://schemas.openxmlformats.org/officeDocument/2006/relationships/slideMaster" Target="../slideMasters/slideMaster1.xml"/>
</Relationships>

</file>

<file path=ppt/slideLayouts/_rels/slideLayout4.xml.rels><?xml version="1.0" encoding="UTF-8" standalone="yes"?>
<Relationships xmlns="http://schemas.openxmlformats.org/package/2006/relationships">
 <Relationship Id="rId1" Type="http://schemas.openxmlformats.org/officeDocument/2006/relationships/slideMaster" Target="../slideMasters/slideMaster1.xml"/>
</Relationships>

</file>

<file path=ppt/slideLayouts/_rels/slideLayout5.xml.rels><?xml version="1.0" encoding="UTF-8" standalone="yes"?>
<Relationships xmlns="http://schemas.openxmlformats.org/package/2006/relationships">
 <Relationship Id="rId1" Type="http://schemas.openxmlformats.org/officeDocument/2006/relationships/slideMaster" Target="../slideMasters/slideMaster1.xml"/>
</Relationships>

</file>

<file path=ppt/slideLayouts/_rels/slideLayout6.xml.rels><?xml version="1.0" encoding="UTF-8" standalone="yes"?>
<Relationships xmlns="http://schemas.openxmlformats.org/package/2006/relationships">
 <Relationship Id="rId1" Type="http://schemas.openxmlformats.org/officeDocument/2006/relationships/slideMaster" Target="../slideMasters/slideMaster1.xml"/>
</Relationships>

</file>

<file path=ppt/slideLayouts/_rels/slideLayout7.xml.rels><?xml version="1.0" encoding="UTF-8" standalone="yes"?>
<Relationships xmlns="http://schemas.openxmlformats.org/package/2006/relationships">
 <Relationship Id="rId1" Type="http://schemas.openxmlformats.org/officeDocument/2006/relationships/slideMaster" Target="../slideMasters/slideMaster1.xml"/>
</Relationships>

</file>

<file path=ppt/slideLayouts/_rels/slideLayout8.xml.rels><?xml version="1.0" encoding="UTF-8" standalone="yes"?>
<Relationships xmlns="http://schemas.openxmlformats.org/package/2006/relationships">
 <Relationship Id="rId1" Type="http://schemas.openxmlformats.org/officeDocument/2006/relationships/slideMaster" Target="../slideMasters/slideMaster1.xml"/>
</Relationships>

</file>

<file path=ppt/slideLayouts/_rels/slideLayout9.xml.rels><?xml version="1.0" encoding="UTF-8" standalone="yes"?>
<Relationships xmlns="http://schemas.openxmlformats.org/package/2006/relationships">
 <Relationship Id="rId1" Type="http://schemas.openxmlformats.org/officeDocument/2006/relationships/slideMaster" Target="../slideMasters/slideMaster1.xml"/>
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DA8BB-0D18-469F-8022-DD923457DE3A}" type="datetimeFigureOut">
              <a:rPr lang="nl-BE" smtClean="0"/>
              <a:t>16/04/2009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74F97-0F13-42E5-9A1D-07478243785D}" type="slidenum">
              <a:rPr lang="nl-BE" smtClean="0"/>
              <a:t>?#?</a:t>
            </a:fld>
            <a:endParaRPr lang="nl-BE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DA8BB-0D18-469F-8022-DD923457DE3A}" type="datetimeFigureOut">
              <a:rPr lang="nl-BE" smtClean="0"/>
              <a:t>16/04/2009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74F97-0F13-42E5-9A1D-07478243785D}" type="slidenum">
              <a:rPr lang="nl-BE" smtClean="0"/>
              <a:t>?#?</a:t>
            </a:fld>
            <a:endParaRPr lang="nl-B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DA8BB-0D18-469F-8022-DD923457DE3A}" type="datetimeFigureOut">
              <a:rPr lang="nl-BE" smtClean="0"/>
              <a:t>16/04/2009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74F97-0F13-42E5-9A1D-07478243785D}" type="slidenum">
              <a:rPr lang="nl-BE" smtClean="0"/>
              <a:t>?#?</a:t>
            </a:fld>
            <a:endParaRPr lang="nl-B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DA8BB-0D18-469F-8022-DD923457DE3A}" type="datetimeFigureOut">
              <a:rPr lang="nl-BE" smtClean="0"/>
              <a:t>16/04/2009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74F97-0F13-42E5-9A1D-07478243785D}" type="slidenum">
              <a:rPr lang="nl-BE" smtClean="0"/>
              <a:t>?#?</a:t>
            </a:fld>
            <a:endParaRPr lang="nl-BE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DA8BB-0D18-469F-8022-DD923457DE3A}" type="datetimeFigureOut">
              <a:rPr lang="nl-BE" smtClean="0"/>
              <a:t>16/04/2009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74F97-0F13-42E5-9A1D-07478243785D}" type="slidenum">
              <a:rPr lang="nl-BE" smtClean="0"/>
              <a:t>?#?</a:t>
            </a:fld>
            <a:endParaRPr lang="nl-B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DA8BB-0D18-469F-8022-DD923457DE3A}" type="datetimeFigureOut">
              <a:rPr lang="nl-BE" smtClean="0"/>
              <a:t>16/04/2009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74F97-0F13-42E5-9A1D-07478243785D}" type="slidenum">
              <a:rPr lang="nl-BE" smtClean="0"/>
              <a:t>?#?</a:t>
            </a:fld>
            <a:endParaRPr lang="nl-BE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DA8BB-0D18-469F-8022-DD923457DE3A}" type="datetimeFigureOut">
              <a:rPr lang="nl-BE" smtClean="0"/>
              <a:t>16/04/2009</a:t>
            </a:fld>
            <a:endParaRPr lang="nl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74F97-0F13-42E5-9A1D-07478243785D}" type="slidenum">
              <a:rPr lang="nl-BE" smtClean="0"/>
              <a:t>?#?</a:t>
            </a:fld>
            <a:endParaRPr lang="nl-BE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DA8BB-0D18-469F-8022-DD923457DE3A}" type="datetimeFigureOut">
              <a:rPr lang="nl-BE" smtClean="0"/>
              <a:t>16/04/2009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74F97-0F13-42E5-9A1D-07478243785D}" type="slidenum">
              <a:rPr lang="nl-BE" smtClean="0"/>
              <a:t>?#?</a:t>
            </a:fld>
            <a:endParaRPr lang="nl-B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DA8BB-0D18-469F-8022-DD923457DE3A}" type="datetimeFigureOut">
              <a:rPr lang="nl-BE" smtClean="0"/>
              <a:t>16/04/2009</a:t>
            </a:fld>
            <a:endParaRPr lang="nl-B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74F97-0F13-42E5-9A1D-07478243785D}" type="slidenum">
              <a:rPr lang="nl-BE" smtClean="0"/>
              <a:t>?#?</a:t>
            </a:fld>
            <a:endParaRPr lang="nl-B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DA8BB-0D18-469F-8022-DD923457DE3A}" type="datetimeFigureOut">
              <a:rPr lang="nl-BE" smtClean="0"/>
              <a:t>16/04/2009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74F97-0F13-42E5-9A1D-07478243785D}" type="slidenum">
              <a:rPr lang="nl-BE" smtClean="0"/>
              <a:t>?#?</a:t>
            </a:fld>
            <a:endParaRPr lang="nl-BE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B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DA8BB-0D18-469F-8022-DD923457DE3A}" type="datetimeFigureOut">
              <a:rPr lang="nl-BE" smtClean="0"/>
              <a:t>16/04/2009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74F97-0F13-42E5-9A1D-07478243785D}" type="slidenum">
              <a:rPr lang="nl-BE" smtClean="0"/>
              <a:t>?#?</a:t>
            </a:fld>
            <a:endParaRPr lang="nl-BE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
 <Relationship Id="rId1" Type="http://schemas.openxmlformats.org/officeDocument/2006/relationships/slideLayout" Target="../slideLayouts/slideLayout1.xml"/>
 <Relationship Id="rId2" Type="http://schemas.openxmlformats.org/officeDocument/2006/relationships/slideLayout" Target="../slideLayouts/slideLayout2.xml"/>
 <Relationship Id="rId3" Type="http://schemas.openxmlformats.org/officeDocument/2006/relationships/slideLayout" Target="../slideLayouts/slideLayout3.xml"/>
 <Relationship Id="rId4" Type="http://schemas.openxmlformats.org/officeDocument/2006/relationships/slideLayout" Target="../slideLayouts/slideLayout4.xml"/>
 <Relationship Id="rId5" Type="http://schemas.openxmlformats.org/officeDocument/2006/relationships/slideLayout" Target="../slideLayouts/slideLayout5.xml"/>
 <Relationship Id="rId6" Type="http://schemas.openxmlformats.org/officeDocument/2006/relationships/slideLayout" Target="../slideLayouts/slideLayout6.xml"/>
 <Relationship Id="rId7" Type="http://schemas.openxmlformats.org/officeDocument/2006/relationships/slideLayout" Target="../slideLayouts/slideLayout7.xml"/>
 <Relationship Id="rId8" Type="http://schemas.openxmlformats.org/officeDocument/2006/relationships/slideLayout" Target="../slideLayouts/slideLayout8.xml"/>
 <Relationship Id="rId9" Type="http://schemas.openxmlformats.org/officeDocument/2006/relationships/slideLayout" Target="../slideLayouts/slideLayout9.xml"/>
 <Relationship Id="rId10" Type="http://schemas.openxmlformats.org/officeDocument/2006/relationships/slideLayout" Target="../slideLayouts/slideLayout10.xml"/>
 <Relationship Id="rId11" Type="http://schemas.openxmlformats.org/officeDocument/2006/relationships/slideLayout" Target="../slideLayouts/slideLayout11.xml"/>
 <Relationship Id="rId12" Type="http://schemas.openxmlformats.org/officeDocument/2006/relationships/theme" Target="../theme/theme1.xml"/>
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430DBB-9FD5-43E7-88F1-55A569E9525E}" type="datetimeFigureOut">
              <a:rPr lang="nl-BE" smtClean="0"/>
              <a:t>16/04/2009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336665-E7E9-4861-9ADF-F11A47CBAD79}" type="slidenum">
              <a:rPr lang="nl-BE" smtClean="0"/>
              <a:t>&lt;#&gt;</a:t>
            </a:fld>
            <a:endParaRPr lang="nl-B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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-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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-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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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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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
 <Relationship Id="rId1" Type="http://schemas.openxmlformats.org/officeDocument/2006/relationships/slideLayout" Target="../slideLayouts/slideLayout7.xml"/>
 <Relationship Id="rId2" Type="http://schemas.openxmlformats.org/officeDocument/2006/relationships/image" Target="../media/logo_right_alpha1.png"/>
 <Relationship Id="rId3" Type="http://schemas.openxmlformats.org/officeDocument/2006/relationships/image" Target="../media/logo_bottom_alpha2.png"/>
</Relationships>

</file>

<file path=ppt/slides/_rels/slide10.xml.rels><?xml version="1.0" encoding="UTF-8" standalone="yes"?>
<Relationships xmlns="http://schemas.openxmlformats.org/package/2006/relationships">
 <Relationship Id="rId1" Type="http://schemas.openxmlformats.org/officeDocument/2006/relationships/slideLayout" Target="../slideLayouts/slideLayout7.xml"/>
 <Relationship Id="rId2" Type="http://schemas.openxmlformats.org/officeDocument/2006/relationships/image" Target="../media/logo_right_alpha35.png"/>
 <Relationship Id="rId3" Type="http://schemas.openxmlformats.org/officeDocument/2006/relationships/image" Target="../media/logo_bottom_alpha36.png"/>
 <Relationship Id="rId4" Type="http://schemas.openxmlformats.org/officeDocument/2006/relationships/image" Target="../media/522-15032606563837.png"/>
</Relationships>

</file>

<file path=ppt/slides/_rels/slide11.xml.rels><?xml version="1.0" encoding="UTF-8" standalone="yes"?>
<Relationships xmlns="http://schemas.openxmlformats.org/package/2006/relationships">
 <Relationship Id="rId1" Type="http://schemas.openxmlformats.org/officeDocument/2006/relationships/slideLayout" Target="../slideLayouts/slideLayout7.xml"/>
 <Relationship Id="rId2" Type="http://schemas.openxmlformats.org/officeDocument/2006/relationships/image" Target="../media/logo_right_alpha39.png"/>
 <Relationship Id="rId3" Type="http://schemas.openxmlformats.org/officeDocument/2006/relationships/image" Target="../media/logo_bottom_alpha40.png"/>
 <Relationship Id="rId4" Type="http://schemas.openxmlformats.org/officeDocument/2006/relationships/image" Target="../media/901-15032606563841.png"/>
</Relationships>

</file>

<file path=ppt/slides/_rels/slide12.xml.rels><?xml version="1.0" encoding="UTF-8" standalone="yes"?>
<Relationships xmlns="http://schemas.openxmlformats.org/package/2006/relationships">
 <Relationship Id="rId1" Type="http://schemas.openxmlformats.org/officeDocument/2006/relationships/slideLayout" Target="../slideLayouts/slideLayout7.xml"/>
 <Relationship Id="rId2" Type="http://schemas.openxmlformats.org/officeDocument/2006/relationships/image" Target="../media/logo_right_alpha43.png"/>
 <Relationship Id="rId3" Type="http://schemas.openxmlformats.org/officeDocument/2006/relationships/image" Target="../media/logo_bottom_alpha44.png"/>
 <Relationship Id="rId4" Type="http://schemas.openxmlformats.org/officeDocument/2006/relationships/image" Target="../media/588-15032606563845.png"/>
</Relationships>

</file>

<file path=ppt/slides/_rels/slide13.xml.rels><?xml version="1.0" encoding="UTF-8" standalone="yes"?>
<Relationships xmlns="http://schemas.openxmlformats.org/package/2006/relationships">
 <Relationship Id="rId1" Type="http://schemas.openxmlformats.org/officeDocument/2006/relationships/slideLayout" Target="../slideLayouts/slideLayout7.xml"/>
 <Relationship Id="rId2" Type="http://schemas.openxmlformats.org/officeDocument/2006/relationships/image" Target="../media/logo_right_alpha47.png"/>
 <Relationship Id="rId3" Type="http://schemas.openxmlformats.org/officeDocument/2006/relationships/image" Target="../media/logo_bottom_alpha48.png"/>
 <Relationship Id="rId4" Type="http://schemas.openxmlformats.org/officeDocument/2006/relationships/image" Target="../media/141-15032606563849.png"/>
</Relationships>

</file>

<file path=ppt/slides/_rels/slide14.xml.rels><?xml version="1.0" encoding="UTF-8" standalone="yes"?>
<Relationships xmlns="http://schemas.openxmlformats.org/package/2006/relationships">
 <Relationship Id="rId1" Type="http://schemas.openxmlformats.org/officeDocument/2006/relationships/slideLayout" Target="../slideLayouts/slideLayout7.xml"/>
 <Relationship Id="rId2" Type="http://schemas.openxmlformats.org/officeDocument/2006/relationships/image" Target="../media/logo_right_alpha51.png"/>
 <Relationship Id="rId3" Type="http://schemas.openxmlformats.org/officeDocument/2006/relationships/image" Target="../media/logo_bottom_alpha52.png"/>
 <Relationship Id="rId4" Type="http://schemas.openxmlformats.org/officeDocument/2006/relationships/image" Target="../media/836-15032606563853.png"/>
</Relationships>

</file>

<file path=ppt/slides/_rels/slide15.xml.rels><?xml version="1.0" encoding="UTF-8" standalone="yes"?>
<Relationships xmlns="http://schemas.openxmlformats.org/package/2006/relationships">
 <Relationship Id="rId1" Type="http://schemas.openxmlformats.org/officeDocument/2006/relationships/slideLayout" Target="../slideLayouts/slideLayout7.xml"/>
 <Relationship Id="rId2" Type="http://schemas.openxmlformats.org/officeDocument/2006/relationships/image" Target="../media/logo_right_alpha55.png"/>
 <Relationship Id="rId3" Type="http://schemas.openxmlformats.org/officeDocument/2006/relationships/image" Target="../media/logo_bottom_alpha56.png"/>
 <Relationship Id="rId4" Type="http://schemas.openxmlformats.org/officeDocument/2006/relationships/image" Target="../media/536-15032606563857.png"/>
</Relationships>

</file>

<file path=ppt/slides/_rels/slide16.xml.rels><?xml version="1.0" encoding="UTF-8" standalone="yes"?>
<Relationships xmlns="http://schemas.openxmlformats.org/package/2006/relationships">
 <Relationship Id="rId1" Type="http://schemas.openxmlformats.org/officeDocument/2006/relationships/slideLayout" Target="../slideLayouts/slideLayout7.xml"/>
 <Relationship Id="rId2" Type="http://schemas.openxmlformats.org/officeDocument/2006/relationships/image" Target="../media/logo_right_alpha59.png"/>
 <Relationship Id="rId3" Type="http://schemas.openxmlformats.org/officeDocument/2006/relationships/image" Target="../media/logo_bottom_alpha60.png"/>
 <Relationship Id="rId4" Type="http://schemas.openxmlformats.org/officeDocument/2006/relationships/image" Target="../media/344-15032606563761.png"/>
</Relationships>

</file>

<file path=ppt/slides/_rels/slide17.xml.rels><?xml version="1.0" encoding="UTF-8" standalone="yes"?>
<Relationships xmlns="http://schemas.openxmlformats.org/package/2006/relationships">
 <Relationship Id="rId1" Type="http://schemas.openxmlformats.org/officeDocument/2006/relationships/slideLayout" Target="../slideLayouts/slideLayout7.xml"/>
 <Relationship Id="rId2" Type="http://schemas.openxmlformats.org/officeDocument/2006/relationships/image" Target="../media/logo_right_alpha63.png"/>
 <Relationship Id="rId3" Type="http://schemas.openxmlformats.org/officeDocument/2006/relationships/image" Target="../media/logo_bottom_alpha64.png"/>
 <Relationship Id="rId4" Type="http://schemas.openxmlformats.org/officeDocument/2006/relationships/image" Target="../media/682-15032606563765.png"/>
</Relationships>

</file>

<file path=ppt/slides/_rels/slide18.xml.rels><?xml version="1.0" encoding="UTF-8" standalone="yes"?>
<Relationships xmlns="http://schemas.openxmlformats.org/package/2006/relationships">
 <Relationship Id="rId1" Type="http://schemas.openxmlformats.org/officeDocument/2006/relationships/slideLayout" Target="../slideLayouts/slideLayout7.xml"/>
 <Relationship Id="rId2" Type="http://schemas.openxmlformats.org/officeDocument/2006/relationships/image" Target="../media/logo_right_alpha67.png"/>
 <Relationship Id="rId3" Type="http://schemas.openxmlformats.org/officeDocument/2006/relationships/image" Target="../media/logo_bottom_alpha68.png"/>
 <Relationship Id="rId4" Type="http://schemas.openxmlformats.org/officeDocument/2006/relationships/image" Target="../media/949-15032606563769.png"/>
</Relationships>

</file>

<file path=ppt/slides/_rels/slide19.xml.rels><?xml version="1.0" encoding="UTF-8" standalone="yes"?>
<Relationships xmlns="http://schemas.openxmlformats.org/package/2006/relationships">
 <Relationship Id="rId1" Type="http://schemas.openxmlformats.org/officeDocument/2006/relationships/slideLayout" Target="../slideLayouts/slideLayout7.xml"/>
 <Relationship Id="rId2" Type="http://schemas.openxmlformats.org/officeDocument/2006/relationships/image" Target="../media/logo_right_alpha71.png"/>
 <Relationship Id="rId3" Type="http://schemas.openxmlformats.org/officeDocument/2006/relationships/image" Target="../media/logo_bottom_alpha72.png"/>
 <Relationship Id="rId4" Type="http://schemas.openxmlformats.org/officeDocument/2006/relationships/image" Target="../media/309-15032606563773.png"/>
</Relationships>

</file>

<file path=ppt/slides/_rels/slide2.xml.rels><?xml version="1.0" encoding="UTF-8" standalone="yes"?>
<Relationships xmlns="http://schemas.openxmlformats.org/package/2006/relationships">
 <Relationship Id="rId1" Type="http://schemas.openxmlformats.org/officeDocument/2006/relationships/slideLayout" Target="../slideLayouts/slideLayout7.xml"/>
 <Relationship Id="rId2" Type="http://schemas.openxmlformats.org/officeDocument/2006/relationships/image" Target="../media/logo_right_alpha3.png"/>
 <Relationship Id="rId3" Type="http://schemas.openxmlformats.org/officeDocument/2006/relationships/image" Target="../media/logo_bottom_alpha4.png"/>
 <Relationship Id="rId4" Type="http://schemas.openxmlformats.org/officeDocument/2006/relationships/image" Target="../media/537-1503260656395.png"/>
</Relationships>

</file>

<file path=ppt/slides/_rels/slide20.xml.rels><?xml version="1.0" encoding="UTF-8" standalone="yes"?>
<Relationships xmlns="http://schemas.openxmlformats.org/package/2006/relationships">
 <Relationship Id="rId1" Type="http://schemas.openxmlformats.org/officeDocument/2006/relationships/slideLayout" Target="../slideLayouts/slideLayout7.xml"/>
 <Relationship Id="rId2" Type="http://schemas.openxmlformats.org/officeDocument/2006/relationships/image" Target="../media/logo_right_alpha75.png"/>
 <Relationship Id="rId3" Type="http://schemas.openxmlformats.org/officeDocument/2006/relationships/image" Target="../media/logo_bottom_alpha76.png"/>
 <Relationship Id="rId4" Type="http://schemas.openxmlformats.org/officeDocument/2006/relationships/image" Target="../media/53-15032606563777.png"/>
</Relationships>

</file>

<file path=ppt/slides/_rels/slide21.xml.rels><?xml version="1.0" encoding="UTF-8" standalone="yes"?>
<Relationships xmlns="http://schemas.openxmlformats.org/package/2006/relationships">
 <Relationship Id="rId1" Type="http://schemas.openxmlformats.org/officeDocument/2006/relationships/slideLayout" Target="../slideLayouts/slideLayout7.xml"/>
 <Relationship Id="rId2" Type="http://schemas.openxmlformats.org/officeDocument/2006/relationships/image" Target="../media/logo_right_alpha79.png"/>
 <Relationship Id="rId3" Type="http://schemas.openxmlformats.org/officeDocument/2006/relationships/image" Target="../media/logo_bottom_alpha80.png"/>
 <Relationship Id="rId4" Type="http://schemas.openxmlformats.org/officeDocument/2006/relationships/image" Target="../media/513-15032606563781.png"/>
</Relationships>

</file>

<file path=ppt/slides/_rels/slide22.xml.rels><?xml version="1.0" encoding="UTF-8" standalone="yes"?>
<Relationships xmlns="http://schemas.openxmlformats.org/package/2006/relationships">
 <Relationship Id="rId1" Type="http://schemas.openxmlformats.org/officeDocument/2006/relationships/slideLayout" Target="../slideLayouts/slideLayout7.xml"/>
 <Relationship Id="rId2" Type="http://schemas.openxmlformats.org/officeDocument/2006/relationships/image" Target="../media/logo_right_alpha83.png"/>
 <Relationship Id="rId3" Type="http://schemas.openxmlformats.org/officeDocument/2006/relationships/image" Target="../media/logo_bottom_alpha84.png"/>
 <Relationship Id="rId4" Type="http://schemas.openxmlformats.org/officeDocument/2006/relationships/image" Target="../media/54-15032606563785.png"/>
</Relationships>

</file>

<file path=ppt/slides/_rels/slide23.xml.rels><?xml version="1.0" encoding="UTF-8" standalone="yes"?>
<Relationships xmlns="http://schemas.openxmlformats.org/package/2006/relationships">
 <Relationship Id="rId1" Type="http://schemas.openxmlformats.org/officeDocument/2006/relationships/slideLayout" Target="../slideLayouts/slideLayout7.xml"/>
 <Relationship Id="rId2" Type="http://schemas.openxmlformats.org/officeDocument/2006/relationships/image" Target="../media/logo_right_alpha87.png"/>
 <Relationship Id="rId3" Type="http://schemas.openxmlformats.org/officeDocument/2006/relationships/image" Target="../media/logo_bottom_alpha88.png"/>
 <Relationship Id="rId4" Type="http://schemas.openxmlformats.org/officeDocument/2006/relationships/image" Target="../media/325-15032606563789.png"/>
</Relationships>

</file>

<file path=ppt/slides/_rels/slide24.xml.rels><?xml version="1.0" encoding="UTF-8" standalone="yes"?>
<Relationships xmlns="http://schemas.openxmlformats.org/package/2006/relationships">
 <Relationship Id="rId1" Type="http://schemas.openxmlformats.org/officeDocument/2006/relationships/slideLayout" Target="../slideLayouts/slideLayout7.xml"/>
 <Relationship Id="rId2" Type="http://schemas.openxmlformats.org/officeDocument/2006/relationships/image" Target="../media/logo_right_alpha91.png"/>
 <Relationship Id="rId3" Type="http://schemas.openxmlformats.org/officeDocument/2006/relationships/image" Target="../media/logo_bottom_alpha92.png"/>
 <Relationship Id="rId4" Type="http://schemas.openxmlformats.org/officeDocument/2006/relationships/image" Target="../media/392-15032606563693.png"/>
</Relationships>

</file>

<file path=ppt/slides/_rels/slide25.xml.rels><?xml version="1.0" encoding="UTF-8" standalone="yes"?>
<Relationships xmlns="http://schemas.openxmlformats.org/package/2006/relationships">
 <Relationship Id="rId1" Type="http://schemas.openxmlformats.org/officeDocument/2006/relationships/slideLayout" Target="../slideLayouts/slideLayout7.xml"/>
 <Relationship Id="rId2" Type="http://schemas.openxmlformats.org/officeDocument/2006/relationships/image" Target="../media/logo_right_alpha95.png"/>
 <Relationship Id="rId3" Type="http://schemas.openxmlformats.org/officeDocument/2006/relationships/image" Target="../media/logo_bottom_alpha96.png"/>
 <Relationship Id="rId4" Type="http://schemas.openxmlformats.org/officeDocument/2006/relationships/image" Target="../media/860-15032606563697.png"/>
</Relationships>

</file>

<file path=ppt/slides/_rels/slide26.xml.rels><?xml version="1.0" encoding="UTF-8" standalone="yes"?>
<Relationships xmlns="http://schemas.openxmlformats.org/package/2006/relationships">
 <Relationship Id="rId1" Type="http://schemas.openxmlformats.org/officeDocument/2006/relationships/slideLayout" Target="../slideLayouts/slideLayout7.xml"/>
 <Relationship Id="rId2" Type="http://schemas.openxmlformats.org/officeDocument/2006/relationships/image" Target="../media/logo_right_alpha99.png"/>
 <Relationship Id="rId3" Type="http://schemas.openxmlformats.org/officeDocument/2006/relationships/image" Target="../media/logo_bottom_alpha100.png"/>
 <Relationship Id="rId4" Type="http://schemas.openxmlformats.org/officeDocument/2006/relationships/image" Target="../media/254-150326065636101.png"/>
</Relationships>

</file>

<file path=ppt/slides/_rels/slide27.xml.rels><?xml version="1.0" encoding="UTF-8" standalone="yes"?>
<Relationships xmlns="http://schemas.openxmlformats.org/package/2006/relationships">
 <Relationship Id="rId1" Type="http://schemas.openxmlformats.org/officeDocument/2006/relationships/slideLayout" Target="../slideLayouts/slideLayout7.xml"/>
 <Relationship Id="rId2" Type="http://schemas.openxmlformats.org/officeDocument/2006/relationships/image" Target="../media/logo_right_alpha103.png"/>
 <Relationship Id="rId3" Type="http://schemas.openxmlformats.org/officeDocument/2006/relationships/image" Target="../media/logo_bottom_alpha104.png"/>
 <Relationship Id="rId4" Type="http://schemas.openxmlformats.org/officeDocument/2006/relationships/image" Target="../media/156-150326065636105.png"/>
</Relationships>

</file>

<file path=ppt/slides/_rels/slide28.xml.rels><?xml version="1.0" encoding="UTF-8" standalone="yes"?>
<Relationships xmlns="http://schemas.openxmlformats.org/package/2006/relationships">
 <Relationship Id="rId1" Type="http://schemas.openxmlformats.org/officeDocument/2006/relationships/slideLayout" Target="../slideLayouts/slideLayout7.xml"/>
 <Relationship Id="rId2" Type="http://schemas.openxmlformats.org/officeDocument/2006/relationships/image" Target="../media/logo_right_alpha107.png"/>
 <Relationship Id="rId3" Type="http://schemas.openxmlformats.org/officeDocument/2006/relationships/image" Target="../media/logo_bottom_alpha108.png"/>
 <Relationship Id="rId4" Type="http://schemas.openxmlformats.org/officeDocument/2006/relationships/image" Target="../media/815-150326065636109.png"/>
</Relationships>

</file>

<file path=ppt/slides/_rels/slide29.xml.rels><?xml version="1.0" encoding="UTF-8" standalone="yes"?>
<Relationships xmlns="http://schemas.openxmlformats.org/package/2006/relationships">
 <Relationship Id="rId1" Type="http://schemas.openxmlformats.org/officeDocument/2006/relationships/slideLayout" Target="../slideLayouts/slideLayout7.xml"/>
 <Relationship Id="rId2" Type="http://schemas.openxmlformats.org/officeDocument/2006/relationships/image" Target="../media/logo_right_alpha111.png"/>
 <Relationship Id="rId3" Type="http://schemas.openxmlformats.org/officeDocument/2006/relationships/image" Target="../media/logo_bottom_alpha112.png"/>
 <Relationship Id="rId4" Type="http://schemas.openxmlformats.org/officeDocument/2006/relationships/image" Target="../media/955-150326065636113.png"/>
</Relationships>

</file>

<file path=ppt/slides/_rels/slide3.xml.rels><?xml version="1.0" encoding="UTF-8" standalone="yes"?>
<Relationships xmlns="http://schemas.openxmlformats.org/package/2006/relationships">
 <Relationship Id="rId1" Type="http://schemas.openxmlformats.org/officeDocument/2006/relationships/slideLayout" Target="../slideLayouts/slideLayout7.xml"/>
 <Relationship Id="rId2" Type="http://schemas.openxmlformats.org/officeDocument/2006/relationships/image" Target="../media/logo_right_alpha7.png"/>
 <Relationship Id="rId3" Type="http://schemas.openxmlformats.org/officeDocument/2006/relationships/image" Target="../media/logo_bottom_alpha8.png"/>
 <Relationship Id="rId4" Type="http://schemas.openxmlformats.org/officeDocument/2006/relationships/image" Target="../media/161-1503260656399.png"/>
</Relationships>

</file>

<file path=ppt/slides/_rels/slide30.xml.rels><?xml version="1.0" encoding="UTF-8" standalone="yes"?>
<Relationships xmlns="http://schemas.openxmlformats.org/package/2006/relationships">
 <Relationship Id="rId1" Type="http://schemas.openxmlformats.org/officeDocument/2006/relationships/slideLayout" Target="../slideLayouts/slideLayout7.xml"/>
 <Relationship Id="rId2" Type="http://schemas.openxmlformats.org/officeDocument/2006/relationships/image" Target="../media/logo_right_alpha115.png"/>
 <Relationship Id="rId3" Type="http://schemas.openxmlformats.org/officeDocument/2006/relationships/image" Target="../media/logo_bottom_alpha116.png"/>
 <Relationship Id="rId4" Type="http://schemas.openxmlformats.org/officeDocument/2006/relationships/image" Target="../media/764-150326065636117.png"/>
</Relationships>

</file>

<file path=ppt/slides/_rels/slide31.xml.rels><?xml version="1.0" encoding="UTF-8" standalone="yes"?>
<Relationships xmlns="http://schemas.openxmlformats.org/package/2006/relationships">
 <Relationship Id="rId1" Type="http://schemas.openxmlformats.org/officeDocument/2006/relationships/slideLayout" Target="../slideLayouts/slideLayout7.xml"/>
 <Relationship Id="rId2" Type="http://schemas.openxmlformats.org/officeDocument/2006/relationships/image" Target="../media/logo_right_alpha119.png"/>
 <Relationship Id="rId3" Type="http://schemas.openxmlformats.org/officeDocument/2006/relationships/image" Target="../media/logo_bottom_alpha120.png"/>
 <Relationship Id="rId4" Type="http://schemas.openxmlformats.org/officeDocument/2006/relationships/image" Target="../media/869-150326065636121.png"/>
</Relationships>

</file>

<file path=ppt/slides/_rels/slide32.xml.rels><?xml version="1.0" encoding="UTF-8" standalone="yes"?>
<Relationships xmlns="http://schemas.openxmlformats.org/package/2006/relationships">
 <Relationship Id="rId1" Type="http://schemas.openxmlformats.org/officeDocument/2006/relationships/slideLayout" Target="../slideLayouts/slideLayout7.xml"/>
 <Relationship Id="rId2" Type="http://schemas.openxmlformats.org/officeDocument/2006/relationships/image" Target="../media/logo_right_alpha123.png"/>
 <Relationship Id="rId3" Type="http://schemas.openxmlformats.org/officeDocument/2006/relationships/image" Target="../media/logo_bottom_alpha124.png"/>
 <Relationship Id="rId4" Type="http://schemas.openxmlformats.org/officeDocument/2006/relationships/image" Target="../media/361-150326065636125.png"/>
</Relationships>

</file>

<file path=ppt/slides/_rels/slide33.xml.rels><?xml version="1.0" encoding="UTF-8" standalone="yes"?>
<Relationships xmlns="http://schemas.openxmlformats.org/package/2006/relationships">
 <Relationship Id="rId1" Type="http://schemas.openxmlformats.org/officeDocument/2006/relationships/slideLayout" Target="../slideLayouts/slideLayout7.xml"/>
 <Relationship Id="rId2" Type="http://schemas.openxmlformats.org/officeDocument/2006/relationships/image" Target="../media/logo_right_alpha127.png"/>
 <Relationship Id="rId3" Type="http://schemas.openxmlformats.org/officeDocument/2006/relationships/image" Target="../media/logo_bottom_alpha128.png"/>
 <Relationship Id="rId4" Type="http://schemas.openxmlformats.org/officeDocument/2006/relationships/image" Target="../media/773-150326065635129.png"/>
</Relationships>

</file>

<file path=ppt/slides/_rels/slide34.xml.rels><?xml version="1.0" encoding="UTF-8" standalone="yes"?>
<Relationships xmlns="http://schemas.openxmlformats.org/package/2006/relationships">
 <Relationship Id="rId1" Type="http://schemas.openxmlformats.org/officeDocument/2006/relationships/slideLayout" Target="../slideLayouts/slideLayout7.xml"/>
 <Relationship Id="rId2" Type="http://schemas.openxmlformats.org/officeDocument/2006/relationships/image" Target="../media/logo_right_alpha131.png"/>
 <Relationship Id="rId3" Type="http://schemas.openxmlformats.org/officeDocument/2006/relationships/image" Target="../media/logo_bottom_alpha132.png"/>
 <Relationship Id="rId4" Type="http://schemas.openxmlformats.org/officeDocument/2006/relationships/image" Target="../media/254-150326065635133.png"/>
</Relationships>

</file>

<file path=ppt/slides/_rels/slide35.xml.rels><?xml version="1.0" encoding="UTF-8" standalone="yes"?>
<Relationships xmlns="http://schemas.openxmlformats.org/package/2006/relationships">
 <Relationship Id="rId1" Type="http://schemas.openxmlformats.org/officeDocument/2006/relationships/slideLayout" Target="../slideLayouts/slideLayout7.xml"/>
 <Relationship Id="rId2" Type="http://schemas.openxmlformats.org/officeDocument/2006/relationships/image" Target="../media/logo_right_alpha135.png"/>
 <Relationship Id="rId3" Type="http://schemas.openxmlformats.org/officeDocument/2006/relationships/image" Target="../media/logo_bottom_alpha136.png"/>
 <Relationship Id="rId4" Type="http://schemas.openxmlformats.org/officeDocument/2006/relationships/image" Target="../media/804-150326065635137.png"/>
</Relationships>

</file>

<file path=ppt/slides/_rels/slide36.xml.rels><?xml version="1.0" encoding="UTF-8" standalone="yes"?>
<Relationships xmlns="http://schemas.openxmlformats.org/package/2006/relationships">
 <Relationship Id="rId1" Type="http://schemas.openxmlformats.org/officeDocument/2006/relationships/slideLayout" Target="../slideLayouts/slideLayout7.xml"/>
 <Relationship Id="rId2" Type="http://schemas.openxmlformats.org/officeDocument/2006/relationships/image" Target="../media/logo_right_alpha139.png"/>
 <Relationship Id="rId3" Type="http://schemas.openxmlformats.org/officeDocument/2006/relationships/image" Target="../media/logo_bottom_alpha140.png"/>
 <Relationship Id="rId4" Type="http://schemas.openxmlformats.org/officeDocument/2006/relationships/image" Target="../media/447-150326065635141.png"/>
</Relationships>

</file>

<file path=ppt/slides/_rels/slide37.xml.rels><?xml version="1.0" encoding="UTF-8" standalone="yes"?>
<Relationships xmlns="http://schemas.openxmlformats.org/package/2006/relationships">
 <Relationship Id="rId1" Type="http://schemas.openxmlformats.org/officeDocument/2006/relationships/slideLayout" Target="../slideLayouts/slideLayout7.xml"/>
 <Relationship Id="rId2" Type="http://schemas.openxmlformats.org/officeDocument/2006/relationships/image" Target="../media/logo_right_alpha143.png"/>
 <Relationship Id="rId3" Type="http://schemas.openxmlformats.org/officeDocument/2006/relationships/image" Target="../media/logo_bottom_alpha144.png"/>
 <Relationship Id="rId4" Type="http://schemas.openxmlformats.org/officeDocument/2006/relationships/image" Target="../media/73-150326065635145.png"/>
</Relationships>

</file>

<file path=ppt/slides/_rels/slide38.xml.rels><?xml version="1.0" encoding="UTF-8" standalone="yes"?>
<Relationships xmlns="http://schemas.openxmlformats.org/package/2006/relationships">
 <Relationship Id="rId1" Type="http://schemas.openxmlformats.org/officeDocument/2006/relationships/slideLayout" Target="../slideLayouts/slideLayout7.xml"/>
 <Relationship Id="rId2" Type="http://schemas.openxmlformats.org/officeDocument/2006/relationships/image" Target="../media/logo_right_alpha147.png"/>
 <Relationship Id="rId3" Type="http://schemas.openxmlformats.org/officeDocument/2006/relationships/image" Target="../media/logo_bottom_alpha148.png"/>
 <Relationship Id="rId4" Type="http://schemas.openxmlformats.org/officeDocument/2006/relationships/image" Target="../media/887-150326065635149.png"/>
</Relationships>

</file>

<file path=ppt/slides/_rels/slide4.xml.rels><?xml version="1.0" encoding="UTF-8" standalone="yes"?>
<Relationships xmlns="http://schemas.openxmlformats.org/package/2006/relationships">
 <Relationship Id="rId1" Type="http://schemas.openxmlformats.org/officeDocument/2006/relationships/slideLayout" Target="../slideLayouts/slideLayout7.xml"/>
 <Relationship Id="rId2" Type="http://schemas.openxmlformats.org/officeDocument/2006/relationships/image" Target="../media/logo_right_alpha11.png"/>
 <Relationship Id="rId3" Type="http://schemas.openxmlformats.org/officeDocument/2006/relationships/image" Target="../media/logo_bottom_alpha12.png"/>
 <Relationship Id="rId4" Type="http://schemas.openxmlformats.org/officeDocument/2006/relationships/image" Target="../media/508-15032606563913.png"/>
</Relationships>

</file>

<file path=ppt/slides/_rels/slide5.xml.rels><?xml version="1.0" encoding="UTF-8" standalone="yes"?>
<Relationships xmlns="http://schemas.openxmlformats.org/package/2006/relationships">
 <Relationship Id="rId1" Type="http://schemas.openxmlformats.org/officeDocument/2006/relationships/slideLayout" Target="../slideLayouts/slideLayout7.xml"/>
 <Relationship Id="rId2" Type="http://schemas.openxmlformats.org/officeDocument/2006/relationships/image" Target="../media/logo_right_alpha15.png"/>
 <Relationship Id="rId3" Type="http://schemas.openxmlformats.org/officeDocument/2006/relationships/image" Target="../media/logo_bottom_alpha16.png"/>
 <Relationship Id="rId4" Type="http://schemas.openxmlformats.org/officeDocument/2006/relationships/image" Target="../media/161-15032606563917.png"/>
</Relationships>

</file>

<file path=ppt/slides/_rels/slide6.xml.rels><?xml version="1.0" encoding="UTF-8" standalone="yes"?>
<Relationships xmlns="http://schemas.openxmlformats.org/package/2006/relationships">
 <Relationship Id="rId1" Type="http://schemas.openxmlformats.org/officeDocument/2006/relationships/slideLayout" Target="../slideLayouts/slideLayout7.xml"/>
 <Relationship Id="rId2" Type="http://schemas.openxmlformats.org/officeDocument/2006/relationships/image" Target="../media/logo_right_alpha19.png"/>
 <Relationship Id="rId3" Type="http://schemas.openxmlformats.org/officeDocument/2006/relationships/image" Target="../media/logo_bottom_alpha20.png"/>
 <Relationship Id="rId4" Type="http://schemas.openxmlformats.org/officeDocument/2006/relationships/image" Target="../media/718-15032606563921.png"/>
</Relationships>

</file>

<file path=ppt/slides/_rels/slide7.xml.rels><?xml version="1.0" encoding="UTF-8" standalone="yes"?>
<Relationships xmlns="http://schemas.openxmlformats.org/package/2006/relationships">
 <Relationship Id="rId1" Type="http://schemas.openxmlformats.org/officeDocument/2006/relationships/slideLayout" Target="../slideLayouts/slideLayout7.xml"/>
 <Relationship Id="rId2" Type="http://schemas.openxmlformats.org/officeDocument/2006/relationships/image" Target="../media/logo_right_alpha23.png"/>
 <Relationship Id="rId3" Type="http://schemas.openxmlformats.org/officeDocument/2006/relationships/image" Target="../media/logo_bottom_alpha24.png"/>
 <Relationship Id="rId4" Type="http://schemas.openxmlformats.org/officeDocument/2006/relationships/image" Target="../media/642-15032606563925.png"/>
</Relationships>

</file>

<file path=ppt/slides/_rels/slide8.xml.rels><?xml version="1.0" encoding="UTF-8" standalone="yes"?>
<Relationships xmlns="http://schemas.openxmlformats.org/package/2006/relationships">
 <Relationship Id="rId1" Type="http://schemas.openxmlformats.org/officeDocument/2006/relationships/slideLayout" Target="../slideLayouts/slideLayout7.xml"/>
 <Relationship Id="rId2" Type="http://schemas.openxmlformats.org/officeDocument/2006/relationships/image" Target="../media/logo_right_alpha27.png"/>
 <Relationship Id="rId3" Type="http://schemas.openxmlformats.org/officeDocument/2006/relationships/image" Target="../media/logo_bottom_alpha28.png"/>
 <Relationship Id="rId4" Type="http://schemas.openxmlformats.org/officeDocument/2006/relationships/image" Target="../media/269-15032606563829.png"/>
</Relationships>

</file>

<file path=ppt/slides/_rels/slide9.xml.rels><?xml version="1.0" encoding="UTF-8" standalone="yes"?>
<Relationships xmlns="http://schemas.openxmlformats.org/package/2006/relationships">
 <Relationship Id="rId1" Type="http://schemas.openxmlformats.org/officeDocument/2006/relationships/slideLayout" Target="../slideLayouts/slideLayout7.xml"/>
 <Relationship Id="rId2" Type="http://schemas.openxmlformats.org/officeDocument/2006/relationships/image" Target="../media/logo_right_alpha31.png"/>
 <Relationship Id="rId3" Type="http://schemas.openxmlformats.org/officeDocument/2006/relationships/image" Target="../media/logo_bottom_alpha32.png"/>
 <Relationship Id="rId4" Type="http://schemas.openxmlformats.org/officeDocument/2006/relationships/image" Target="../media/97-15032606563833.png"/>
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" name="PHPPowerPoint logo" descr="PHPPowerPoint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477000" y="95250"/>
            <a:ext cx="2181225" cy="171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2" name=""/>
          <p:cNvSpPr txBox="1"/>
          <p:nvPr/>
        </p:nvSpPr>
        <p:spPr>
          <a:xfrm rot="0">
            <a:off x="666750" y="6286500"/>
            <a:ext cx="6667500" cy="476250"/>
          </a:xfrm>
          <a:prstGeom prst="rect"/>
        </p:spPr>
        <p:txBody>
          <a:bodyPr wrap="square" rtlCol="0" horzOverflow="overflow" vertOverflow="overflow" bIns="47625" lIns="91440" rIns="91440" tIns="47625" numCol="1">
            <a:spAutoFit/>
          </a:bodyPr>
          <a:lstStyle/>
          <a:p>
            <a:pPr algn="l" fontAlgn="base" marL="0" marR="0" indent="0" lvl="0"/>
            <a:r>
              <a:rPr b="false" i="false" strike="noStrike" sz="700" u="none">
                <a:solidFill>
                  <a:srgbClr val="4A4A49"/>
                </a:solidFill>
                <a:latin typeface="Calibri"/>
              </a:rPr>
              <a:t><![CDATA[© 2015 AT&T Intellectual Property. All rights reserved. AT&T and the AT&T logo are trademarks of AT&T Intellectual Property.]]></a:t>
            </a:r>
          </a:p>
        </p:txBody>
      </p:sp>
      <p:sp>
        <p:nvSpPr>
          <p:cNvPr id="3" name=""/>
          <p:cNvSpPr txBox="1"/>
          <p:nvPr/>
        </p:nvSpPr>
        <p:spPr>
          <a:xfrm rot="0">
            <a:off x="666750" y="6429375"/>
            <a:ext cx="6667500" cy="476250"/>
          </a:xfrm>
          <a:prstGeom prst="rect"/>
        </p:spPr>
        <p:txBody>
          <a:bodyPr wrap="square" rtlCol="0" horzOverflow="overflow" vertOverflow="overflow" bIns="47625" lIns="91440" rIns="91440" tIns="47625" numCol="1">
            <a:spAutoFit/>
          </a:bodyPr>
          <a:lstStyle/>
          <a:p>
            <a:pPr algn="l" fontAlgn="base" marL="0" marR="0" indent="0" lvl="0"/>
            <a:r>
              <a:rPr b="false" i="false" strike="noStrike" sz="700" u="none">
                <a:solidFill>
                  <a:srgbClr val="4A4A49"/>
                </a:solidFill>
                <a:latin typeface="Calibri"/>
              </a:rPr>
              <a:t><![CDATA[AT&T Proprietary (Internal Use Only) Not for use or disclosure outside the AT&T companies except under written agreement]]></a:t>
            </a:r>
          </a:p>
        </p:txBody>
      </p:sp>
      <p:pic>
        <p:nvPicPr>
          <p:cNvPr id="4" name="PHPPowerPoint logo" descr="PHPPowerPoint 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477250" y="6286500"/>
            <a:ext cx="381000" cy="38100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5" name=""/>
          <p:cNvSpPr txBox="1"/>
          <p:nvPr/>
        </p:nvSpPr>
        <p:spPr>
          <a:xfrm rot="0">
            <a:off x="381000" y="2857500"/>
            <a:ext cx="8858250" cy="5715000"/>
          </a:xfrm>
          <a:prstGeom prst="rect"/>
        </p:spPr>
        <p:txBody>
          <a:bodyPr wrap="square" rtlCol="0" horzOverflow="overflow" vertOverflow="overflow" bIns="45720" lIns="91440" rIns="91440" tIns="45720" numCol="1">
            <a:spAutoFit/>
          </a:bodyPr>
          <a:lstStyle/>
          <a:p>
            <a:pPr algn="l" fontAlgn="base" marL="238125" marR="0" indent="-238125" lvl="0"/>
            <a:r>
              <a:rPr b="false" i="false" strike="noStrike" sz="1800" u="none">
                <a:solidFill>
                  <a:srgbClr val="E07116"/>
                </a:solidFill>
                <a:latin typeface="Calibri"/>
              </a:rPr>
              <a:t><![CDATA[Level A]]>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" name="PHPPowerPoint logo" descr="PHPPowerPoint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477000" y="95250"/>
            <a:ext cx="2181225" cy="171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2" name=""/>
          <p:cNvSpPr txBox="1"/>
          <p:nvPr/>
        </p:nvSpPr>
        <p:spPr>
          <a:xfrm rot="0">
            <a:off x="666750" y="6286500"/>
            <a:ext cx="6667500" cy="476250"/>
          </a:xfrm>
          <a:prstGeom prst="rect"/>
        </p:spPr>
        <p:txBody>
          <a:bodyPr wrap="square" rtlCol="0" horzOverflow="overflow" vertOverflow="overflow" bIns="47625" lIns="91440" rIns="91440" tIns="47625" numCol="1">
            <a:spAutoFit/>
          </a:bodyPr>
          <a:lstStyle/>
          <a:p>
            <a:pPr algn="l" fontAlgn="base" marL="0" marR="0" indent="0" lvl="0"/>
            <a:r>
              <a:rPr b="false" i="false" strike="noStrike" sz="700" u="none">
                <a:solidFill>
                  <a:srgbClr val="4A4A49"/>
                </a:solidFill>
                <a:latin typeface="Calibri"/>
              </a:rPr>
              <a:t><![CDATA[© 2015 AT&T Intellectual Property. All rights reserved. AT&T and the AT&T logo are trademarks of AT&T Intellectual Property.]]></a:t>
            </a:r>
          </a:p>
        </p:txBody>
      </p:sp>
      <p:sp>
        <p:nvSpPr>
          <p:cNvPr id="3" name=""/>
          <p:cNvSpPr txBox="1"/>
          <p:nvPr/>
        </p:nvSpPr>
        <p:spPr>
          <a:xfrm rot="0">
            <a:off x="666750" y="6429375"/>
            <a:ext cx="6667500" cy="476250"/>
          </a:xfrm>
          <a:prstGeom prst="rect"/>
        </p:spPr>
        <p:txBody>
          <a:bodyPr wrap="square" rtlCol="0" horzOverflow="overflow" vertOverflow="overflow" bIns="47625" lIns="91440" rIns="91440" tIns="47625" numCol="1">
            <a:spAutoFit/>
          </a:bodyPr>
          <a:lstStyle/>
          <a:p>
            <a:pPr algn="l" fontAlgn="base" marL="0" marR="0" indent="0" lvl="0"/>
            <a:r>
              <a:rPr b="false" i="false" strike="noStrike" sz="700" u="none">
                <a:solidFill>
                  <a:srgbClr val="4A4A49"/>
                </a:solidFill>
                <a:latin typeface="Calibri"/>
              </a:rPr>
              <a:t><![CDATA[AT&T Proprietary (Internal Use Only) Not for use or disclosure outside the AT&T companies except under written agreement]]></a:t>
            </a:r>
          </a:p>
        </p:txBody>
      </p:sp>
      <p:pic>
        <p:nvPicPr>
          <p:cNvPr id="4" name="PHPPowerPoint logo" descr="PHPPowerPoint 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477250" y="6286500"/>
            <a:ext cx="381000" cy="38100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pic>
        <p:nvPicPr>
          <p:cNvPr id="5" name="Result Chart" descr="PHPPowerPoint 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52500" y="1524000"/>
            <a:ext cx="6191250" cy="42481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6" name=""/>
          <p:cNvSpPr txBox="1"/>
          <p:nvPr/>
        </p:nvSpPr>
        <p:spPr>
          <a:xfrm rot="0">
            <a:off x="190500" y="428625"/>
            <a:ext cx="8858250" cy="476250"/>
          </a:xfrm>
          <a:prstGeom prst="rect"/>
        </p:spPr>
        <p:txBody>
          <a:bodyPr wrap="square" rtlCol="0" horzOverflow="overflow" vertOverflow="overflow" bIns="45720" lIns="91440" rIns="91440" tIns="45720" numCol="1">
            <a:spAutoFit/>
          </a:bodyPr>
          <a:lstStyle/>
          <a:p>
            <a:pPr algn="ctr" fontAlgn="base" marL="0" marR="0" indent="-238125" lvl="0"/>
            <a:r>
              <a:rPr b="false" i="false" strike="noStrike" sz="2300" u="none">
                <a:solidFill>
                  <a:srgbClr val="D66204"/>
                </a:solidFill>
                <a:latin typeface="Calibri"/>
              </a:rPr>
              <a:t><![CDATA[UMTS 850 Scan – UARFCN 4458 Ec/Io Histogram ]]></a:t>
            </a:r>
          </a:p>
        </p:txBody>
      </p:sp>
      <p:graphicFrame>
        <p:nvGraphicFramePr>
          <p:cNvPr id="7" name="" descr=""/>
          <p:cNvGraphicFramePr>
            <a:graphicFrameLocks noGrp="1"/>
          </p:cNvGraphicFramePr>
          <p:nvPr/>
        </p:nvGraphicFramePr>
        <p:xfrm>
          <a:off x="7239000" y="1905000"/>
          <a:ext cx="1428750" cy="0"/>
        </p:xfrm>
        <a:graphic>
          <a:graphicData uri="http://schemas.openxmlformats.org/drawingml/2006/table">
            <a:tbl>
              <a:tblPr firstRow="1" bandRow="1"/>
              <a:tblGrid>
                <a:gridCol w="1428750"/>
              </a:tblGrid>
              <a:tr h="36195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/>
                      <a:r>
                        <a:rPr b="false" i="false" strike="noStrike" sz="1000" u="none">
                          <a:solidFill>
                            <a:srgbClr val="000000"/>
                          </a:solidFill>
                          <a:latin typeface="Calibri"/>
                        </a:rPr>
                        <a:t><![CDATA[Ec Io]]>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EEF0EB"/>
                    </a:solidFill>
                  </a:tcPr>
                </a:tc>
              </a:tr>
              <a:tr h="36195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/>
                      <a:r>
                        <a:rPr b="false" i="false" strike="noStrike" sz="1000" u="none">
                          <a:solidFill>
                            <a:srgbClr val="000000"/>
                          </a:solidFill>
                          <a:latin typeface="Calibri"/>
                        </a:rPr>
                        <a:t><![CDATA[-16 to -14]]>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DCEBCA"/>
                    </a:solidFill>
                  </a:tcPr>
                </a:tc>
              </a:tr>
              <a:tr h="36195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/>
                      <a:r>
                        <a:rPr b="false" i="false" strike="noStrike" sz="1000" u="none">
                          <a:solidFill>
                            <a:srgbClr val="000000"/>
                          </a:solidFill>
                          <a:latin typeface="Calibri"/>
                        </a:rPr>
                        <a:t><![CDATA[-14 to -10]]>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EEF0EB"/>
                    </a:solidFill>
                  </a:tcPr>
                </a:tc>
              </a:tr>
              <a:tr h="36195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/>
                      <a:r>
                        <a:rPr b="false" i="false" strike="noStrike" sz="1000" u="none">
                          <a:solidFill>
                            <a:srgbClr val="000000"/>
                          </a:solidFill>
                          <a:latin typeface="Calibri"/>
                        </a:rPr>
                        <a:t><![CDATA[-10 to -7]]>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DCEBCA"/>
                    </a:solidFill>
                  </a:tcPr>
                </a:tc>
              </a:tr>
              <a:tr h="36195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/>
                      <a:r>
                        <a:rPr b="false" i="false" strike="noStrike" sz="1000" u="none">
                          <a:solidFill>
                            <a:srgbClr val="000000"/>
                          </a:solidFill>
                          <a:latin typeface="Calibri"/>
                        </a:rPr>
                        <a:t><![CDATA[-7 to 0]]>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EEF0EB"/>
                    </a:solidFill>
                  </a:tcPr>
                </a:tc>
              </a:tr>
              <a:tr h="36195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/>
                      <a:r>
                        <a:rPr b="false" i="false" strike="noStrike" sz="1000" u="none">
                          <a:solidFill>
                            <a:srgbClr val="000000"/>
                          </a:solidFill>
                          <a:latin typeface="Calibri"/>
                        </a:rPr>
                        <a:t><![CDATA[0 to -16]]>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DCEBCA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" name="PHPPowerPoint logo" descr="PHPPowerPoint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477000" y="95250"/>
            <a:ext cx="2181225" cy="171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2" name=""/>
          <p:cNvSpPr txBox="1"/>
          <p:nvPr/>
        </p:nvSpPr>
        <p:spPr>
          <a:xfrm rot="0">
            <a:off x="666750" y="6286500"/>
            <a:ext cx="6667500" cy="476250"/>
          </a:xfrm>
          <a:prstGeom prst="rect"/>
        </p:spPr>
        <p:txBody>
          <a:bodyPr wrap="square" rtlCol="0" horzOverflow="overflow" vertOverflow="overflow" bIns="47625" lIns="91440" rIns="91440" tIns="47625" numCol="1">
            <a:spAutoFit/>
          </a:bodyPr>
          <a:lstStyle/>
          <a:p>
            <a:pPr algn="l" fontAlgn="base" marL="0" marR="0" indent="0" lvl="0"/>
            <a:r>
              <a:rPr b="false" i="false" strike="noStrike" sz="700" u="none">
                <a:solidFill>
                  <a:srgbClr val="4A4A49"/>
                </a:solidFill>
                <a:latin typeface="Calibri"/>
              </a:rPr>
              <a:t><![CDATA[© 2015 AT&T Intellectual Property. All rights reserved. AT&T and the AT&T logo are trademarks of AT&T Intellectual Property.]]></a:t>
            </a:r>
          </a:p>
        </p:txBody>
      </p:sp>
      <p:sp>
        <p:nvSpPr>
          <p:cNvPr id="3" name=""/>
          <p:cNvSpPr txBox="1"/>
          <p:nvPr/>
        </p:nvSpPr>
        <p:spPr>
          <a:xfrm rot="0">
            <a:off x="666750" y="6429375"/>
            <a:ext cx="6667500" cy="476250"/>
          </a:xfrm>
          <a:prstGeom prst="rect"/>
        </p:spPr>
        <p:txBody>
          <a:bodyPr wrap="square" rtlCol="0" horzOverflow="overflow" vertOverflow="overflow" bIns="47625" lIns="91440" rIns="91440" tIns="47625" numCol="1">
            <a:spAutoFit/>
          </a:bodyPr>
          <a:lstStyle/>
          <a:p>
            <a:pPr algn="l" fontAlgn="base" marL="0" marR="0" indent="0" lvl="0"/>
            <a:r>
              <a:rPr b="false" i="false" strike="noStrike" sz="700" u="none">
                <a:solidFill>
                  <a:srgbClr val="4A4A49"/>
                </a:solidFill>
                <a:latin typeface="Calibri"/>
              </a:rPr>
              <a:t><![CDATA[AT&T Proprietary (Internal Use Only) Not for use or disclosure outside the AT&T companies except under written agreement]]></a:t>
            </a:r>
          </a:p>
        </p:txBody>
      </p:sp>
      <p:pic>
        <p:nvPicPr>
          <p:cNvPr id="4" name="PHPPowerPoint logo" descr="PHPPowerPoint 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477250" y="6286500"/>
            <a:ext cx="381000" cy="38100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pic>
        <p:nvPicPr>
          <p:cNvPr id="5" name="Result Chart" descr="PHPPowerPoint 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52500" y="1524000"/>
            <a:ext cx="6191250" cy="42481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6" name=""/>
          <p:cNvSpPr txBox="1"/>
          <p:nvPr/>
        </p:nvSpPr>
        <p:spPr>
          <a:xfrm rot="0">
            <a:off x="190500" y="428625"/>
            <a:ext cx="8858250" cy="476250"/>
          </a:xfrm>
          <a:prstGeom prst="rect"/>
        </p:spPr>
        <p:txBody>
          <a:bodyPr wrap="square" rtlCol="0" horzOverflow="overflow" vertOverflow="overflow" bIns="45720" lIns="91440" rIns="91440" tIns="45720" numCol="1">
            <a:spAutoFit/>
          </a:bodyPr>
          <a:lstStyle/>
          <a:p>
            <a:pPr algn="ctr" fontAlgn="base" marL="0" marR="0" indent="-238125" lvl="0"/>
            <a:r>
              <a:rPr b="false" i="false" strike="noStrike" sz="2300" u="none">
                <a:solidFill>
                  <a:srgbClr val="D66204"/>
                </a:solidFill>
                <a:latin typeface="Calibri"/>
              </a:rPr>
              <a:t><![CDATA[UMTS 1900 Scan – UARFCN 587 Ec (RSCP) Histogram ]]></a:t>
            </a:r>
          </a:p>
        </p:txBody>
      </p:sp>
      <p:graphicFrame>
        <p:nvGraphicFramePr>
          <p:cNvPr id="7" name="" descr=""/>
          <p:cNvGraphicFramePr>
            <a:graphicFrameLocks noGrp="1"/>
          </p:cNvGraphicFramePr>
          <p:nvPr/>
        </p:nvGraphicFramePr>
        <p:xfrm>
          <a:off x="7239000" y="1905000"/>
          <a:ext cx="1428750" cy="0"/>
        </p:xfrm>
        <a:graphic>
          <a:graphicData uri="http://schemas.openxmlformats.org/drawingml/2006/table">
            <a:tbl>
              <a:tblPr firstRow="1" bandRow="1"/>
              <a:tblGrid>
                <a:gridCol w="1428750"/>
              </a:tblGrid>
              <a:tr h="36195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/>
                      <a:r>
                        <a:rPr b="false" i="false" strike="noStrike" sz="1000" u="none">
                          <a:solidFill>
                            <a:srgbClr val="000000"/>
                          </a:solidFill>
                          <a:latin typeface="Calibri"/>
                        </a:rPr>
                        <a:t><![CDATA[RSCP]]>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EEF0EB"/>
                    </a:solidFill>
                  </a:tcPr>
                </a:tc>
              </a:tr>
              <a:tr h="36195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/>
                      <a:r>
                        <a:rPr b="false" i="false" strike="noStrike" sz="1000" u="none">
                          <a:solidFill>
                            <a:srgbClr val="000000"/>
                          </a:solidFill>
                          <a:latin typeface="Calibri"/>
                        </a:rPr>
                        <a:t><![CDATA[-140 to -105]]>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DCEBCA"/>
                    </a:solidFill>
                  </a:tcPr>
                </a:tc>
              </a:tr>
              <a:tr h="36195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/>
                      <a:r>
                        <a:rPr b="false" i="false" strike="noStrike" sz="1000" u="none">
                          <a:solidFill>
                            <a:srgbClr val="000000"/>
                          </a:solidFill>
                          <a:latin typeface="Calibri"/>
                        </a:rPr>
                        <a:t><![CDATA[-105 to -95]]>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EEF0EB"/>
                    </a:solidFill>
                  </a:tcPr>
                </a:tc>
              </a:tr>
              <a:tr h="36195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/>
                      <a:r>
                        <a:rPr b="false" i="false" strike="noStrike" sz="1000" u="none">
                          <a:solidFill>
                            <a:srgbClr val="000000"/>
                          </a:solidFill>
                          <a:latin typeface="Calibri"/>
                        </a:rPr>
                        <a:t><![CDATA[-95 to -85]]>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DCEBCA"/>
                    </a:solidFill>
                  </a:tcPr>
                </a:tc>
              </a:tr>
              <a:tr h="36195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/>
                      <a:r>
                        <a:rPr b="false" i="false" strike="noStrike" sz="1000" u="none">
                          <a:solidFill>
                            <a:srgbClr val="000000"/>
                          </a:solidFill>
                          <a:latin typeface="Calibri"/>
                        </a:rPr>
                        <a:t><![CDATA[-85 to -75]]>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EEF0EB"/>
                    </a:solidFill>
                  </a:tcPr>
                </a:tc>
              </a:tr>
              <a:tr h="36195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/>
                      <a:r>
                        <a:rPr b="false" i="false" strike="noStrike" sz="1000" u="none">
                          <a:solidFill>
                            <a:srgbClr val="000000"/>
                          </a:solidFill>
                          <a:latin typeface="Calibri"/>
                        </a:rPr>
                        <a:t><![CDATA[-75 to -65]]>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DCEBCA"/>
                    </a:solidFill>
                  </a:tcPr>
                </a:tc>
              </a:tr>
              <a:tr h="36195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/>
                      <a:r>
                        <a:rPr b="false" i="false" strike="noStrike" sz="1000" u="none">
                          <a:solidFill>
                            <a:srgbClr val="000000"/>
                          </a:solidFill>
                          <a:latin typeface="Calibri"/>
                        </a:rPr>
                        <a:t><![CDATA[-65 to -30]]>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EEF0EB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" name="PHPPowerPoint logo" descr="PHPPowerPoint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477000" y="95250"/>
            <a:ext cx="2181225" cy="171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2" name=""/>
          <p:cNvSpPr txBox="1"/>
          <p:nvPr/>
        </p:nvSpPr>
        <p:spPr>
          <a:xfrm rot="0">
            <a:off x="666750" y="6286500"/>
            <a:ext cx="6667500" cy="476250"/>
          </a:xfrm>
          <a:prstGeom prst="rect"/>
        </p:spPr>
        <p:txBody>
          <a:bodyPr wrap="square" rtlCol="0" horzOverflow="overflow" vertOverflow="overflow" bIns="47625" lIns="91440" rIns="91440" tIns="47625" numCol="1">
            <a:spAutoFit/>
          </a:bodyPr>
          <a:lstStyle/>
          <a:p>
            <a:pPr algn="l" fontAlgn="base" marL="0" marR="0" indent="0" lvl="0"/>
            <a:r>
              <a:rPr b="false" i="false" strike="noStrike" sz="700" u="none">
                <a:solidFill>
                  <a:srgbClr val="4A4A49"/>
                </a:solidFill>
                <a:latin typeface="Calibri"/>
              </a:rPr>
              <a:t><![CDATA[© 2015 AT&T Intellectual Property. All rights reserved. AT&T and the AT&T logo are trademarks of AT&T Intellectual Property.]]></a:t>
            </a:r>
          </a:p>
        </p:txBody>
      </p:sp>
      <p:sp>
        <p:nvSpPr>
          <p:cNvPr id="3" name=""/>
          <p:cNvSpPr txBox="1"/>
          <p:nvPr/>
        </p:nvSpPr>
        <p:spPr>
          <a:xfrm rot="0">
            <a:off x="666750" y="6429375"/>
            <a:ext cx="6667500" cy="476250"/>
          </a:xfrm>
          <a:prstGeom prst="rect"/>
        </p:spPr>
        <p:txBody>
          <a:bodyPr wrap="square" rtlCol="0" horzOverflow="overflow" vertOverflow="overflow" bIns="47625" lIns="91440" rIns="91440" tIns="47625" numCol="1">
            <a:spAutoFit/>
          </a:bodyPr>
          <a:lstStyle/>
          <a:p>
            <a:pPr algn="l" fontAlgn="base" marL="0" marR="0" indent="0" lvl="0"/>
            <a:r>
              <a:rPr b="false" i="false" strike="noStrike" sz="700" u="none">
                <a:solidFill>
                  <a:srgbClr val="4A4A49"/>
                </a:solidFill>
                <a:latin typeface="Calibri"/>
              </a:rPr>
              <a:t><![CDATA[AT&T Proprietary (Internal Use Only) Not for use or disclosure outside the AT&T companies except under written agreement]]></a:t>
            </a:r>
          </a:p>
        </p:txBody>
      </p:sp>
      <p:pic>
        <p:nvPicPr>
          <p:cNvPr id="4" name="PHPPowerPoint logo" descr="PHPPowerPoint 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477250" y="6286500"/>
            <a:ext cx="381000" cy="38100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pic>
        <p:nvPicPr>
          <p:cNvPr id="5" name="Result Chart" descr="PHPPowerPoint 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52500" y="1524000"/>
            <a:ext cx="6191250" cy="42481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6" name=""/>
          <p:cNvSpPr txBox="1"/>
          <p:nvPr/>
        </p:nvSpPr>
        <p:spPr>
          <a:xfrm rot="0">
            <a:off x="190500" y="428625"/>
            <a:ext cx="8858250" cy="476250"/>
          </a:xfrm>
          <a:prstGeom prst="rect"/>
        </p:spPr>
        <p:txBody>
          <a:bodyPr wrap="square" rtlCol="0" horzOverflow="overflow" vertOverflow="overflow" bIns="45720" lIns="91440" rIns="91440" tIns="45720" numCol="1">
            <a:spAutoFit/>
          </a:bodyPr>
          <a:lstStyle/>
          <a:p>
            <a:pPr algn="ctr" fontAlgn="base" marL="0" marR="0" indent="-238125" lvl="0"/>
            <a:r>
              <a:rPr b="false" i="false" strike="noStrike" sz="2300" u="none">
                <a:solidFill>
                  <a:srgbClr val="D66204"/>
                </a:solidFill>
                <a:latin typeface="Calibri"/>
              </a:rPr>
              <a:t><![CDATA[UMTS 1900 Scan – UARFCN 587  Io (RSSI) Histogram ]]></a:t>
            </a:r>
          </a:p>
        </p:txBody>
      </p:sp>
      <p:graphicFrame>
        <p:nvGraphicFramePr>
          <p:cNvPr id="7" name="" descr=""/>
          <p:cNvGraphicFramePr>
            <a:graphicFrameLocks noGrp="1"/>
          </p:cNvGraphicFramePr>
          <p:nvPr/>
        </p:nvGraphicFramePr>
        <p:xfrm>
          <a:off x="7239000" y="1905000"/>
          <a:ext cx="1428750" cy="0"/>
        </p:xfrm>
        <a:graphic>
          <a:graphicData uri="http://schemas.openxmlformats.org/drawingml/2006/table">
            <a:tbl>
              <a:tblPr firstRow="1" bandRow="1"/>
              <a:tblGrid>
                <a:gridCol w="1428750"/>
              </a:tblGrid>
              <a:tr h="36195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/>
                      <a:r>
                        <a:rPr b="false" i="false" strike="noStrike" sz="1000" u="none">
                          <a:solidFill>
                            <a:srgbClr val="000000"/>
                          </a:solidFill>
                          <a:latin typeface="Calibri"/>
                        </a:rPr>
                        <a:t><![CDATA[RX Power]]>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EEF0EB"/>
                    </a:solidFill>
                  </a:tcPr>
                </a:tc>
              </a:tr>
              <a:tr h="36195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/>
                      <a:r>
                        <a:rPr b="false" i="false" strike="noStrike" sz="1000" u="none">
                          <a:solidFill>
                            <a:srgbClr val="000000"/>
                          </a:solidFill>
                          <a:latin typeface="Calibri"/>
                        </a:rPr>
                        <a:t><![CDATA[-140 to -105]]>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DCEBCA"/>
                    </a:solidFill>
                  </a:tcPr>
                </a:tc>
              </a:tr>
              <a:tr h="36195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/>
                      <a:r>
                        <a:rPr b="false" i="false" strike="noStrike" sz="1000" u="none">
                          <a:solidFill>
                            <a:srgbClr val="000000"/>
                          </a:solidFill>
                          <a:latin typeface="Calibri"/>
                        </a:rPr>
                        <a:t><![CDATA[-105 to -95]]>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EEF0EB"/>
                    </a:solidFill>
                  </a:tcPr>
                </a:tc>
              </a:tr>
              <a:tr h="36195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/>
                      <a:r>
                        <a:rPr b="false" i="false" strike="noStrike" sz="1000" u="none">
                          <a:solidFill>
                            <a:srgbClr val="000000"/>
                          </a:solidFill>
                          <a:latin typeface="Calibri"/>
                        </a:rPr>
                        <a:t><![CDATA[-95 to -85]]>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DCEBCA"/>
                    </a:solidFill>
                  </a:tcPr>
                </a:tc>
              </a:tr>
              <a:tr h="36195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/>
                      <a:r>
                        <a:rPr b="false" i="false" strike="noStrike" sz="1000" u="none">
                          <a:solidFill>
                            <a:srgbClr val="000000"/>
                          </a:solidFill>
                          <a:latin typeface="Calibri"/>
                        </a:rPr>
                        <a:t><![CDATA[-85 to -75]]>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EEF0EB"/>
                    </a:solidFill>
                  </a:tcPr>
                </a:tc>
              </a:tr>
              <a:tr h="36195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/>
                      <a:r>
                        <a:rPr b="false" i="false" strike="noStrike" sz="1000" u="none">
                          <a:solidFill>
                            <a:srgbClr val="000000"/>
                          </a:solidFill>
                          <a:latin typeface="Calibri"/>
                        </a:rPr>
                        <a:t><![CDATA[-75 to -65]]>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DCEBCA"/>
                    </a:solidFill>
                  </a:tcPr>
                </a:tc>
              </a:tr>
              <a:tr h="36195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/>
                      <a:r>
                        <a:rPr b="false" i="false" strike="noStrike" sz="1000" u="none">
                          <a:solidFill>
                            <a:srgbClr val="000000"/>
                          </a:solidFill>
                          <a:latin typeface="Calibri"/>
                        </a:rPr>
                        <a:t><![CDATA[-65 to -30]]>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EEF0EB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" name="PHPPowerPoint logo" descr="PHPPowerPoint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477000" y="95250"/>
            <a:ext cx="2181225" cy="171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2" name=""/>
          <p:cNvSpPr txBox="1"/>
          <p:nvPr/>
        </p:nvSpPr>
        <p:spPr>
          <a:xfrm rot="0">
            <a:off x="666750" y="6286500"/>
            <a:ext cx="6667500" cy="476250"/>
          </a:xfrm>
          <a:prstGeom prst="rect"/>
        </p:spPr>
        <p:txBody>
          <a:bodyPr wrap="square" rtlCol="0" horzOverflow="overflow" vertOverflow="overflow" bIns="47625" lIns="91440" rIns="91440" tIns="47625" numCol="1">
            <a:spAutoFit/>
          </a:bodyPr>
          <a:lstStyle/>
          <a:p>
            <a:pPr algn="l" fontAlgn="base" marL="0" marR="0" indent="0" lvl="0"/>
            <a:r>
              <a:rPr b="false" i="false" strike="noStrike" sz="700" u="none">
                <a:solidFill>
                  <a:srgbClr val="4A4A49"/>
                </a:solidFill>
                <a:latin typeface="Calibri"/>
              </a:rPr>
              <a:t><![CDATA[© 2015 AT&T Intellectual Property. All rights reserved. AT&T and the AT&T logo are trademarks of AT&T Intellectual Property.]]></a:t>
            </a:r>
          </a:p>
        </p:txBody>
      </p:sp>
      <p:sp>
        <p:nvSpPr>
          <p:cNvPr id="3" name=""/>
          <p:cNvSpPr txBox="1"/>
          <p:nvPr/>
        </p:nvSpPr>
        <p:spPr>
          <a:xfrm rot="0">
            <a:off x="666750" y="6429375"/>
            <a:ext cx="6667500" cy="476250"/>
          </a:xfrm>
          <a:prstGeom prst="rect"/>
        </p:spPr>
        <p:txBody>
          <a:bodyPr wrap="square" rtlCol="0" horzOverflow="overflow" vertOverflow="overflow" bIns="47625" lIns="91440" rIns="91440" tIns="47625" numCol="1">
            <a:spAutoFit/>
          </a:bodyPr>
          <a:lstStyle/>
          <a:p>
            <a:pPr algn="l" fontAlgn="base" marL="0" marR="0" indent="0" lvl="0"/>
            <a:r>
              <a:rPr b="false" i="false" strike="noStrike" sz="700" u="none">
                <a:solidFill>
                  <a:srgbClr val="4A4A49"/>
                </a:solidFill>
                <a:latin typeface="Calibri"/>
              </a:rPr>
              <a:t><![CDATA[AT&T Proprietary (Internal Use Only) Not for use or disclosure outside the AT&T companies except under written agreement]]></a:t>
            </a:r>
          </a:p>
        </p:txBody>
      </p:sp>
      <p:pic>
        <p:nvPicPr>
          <p:cNvPr id="4" name="PHPPowerPoint logo" descr="PHPPowerPoint 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477250" y="6286500"/>
            <a:ext cx="381000" cy="38100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pic>
        <p:nvPicPr>
          <p:cNvPr id="5" name="Result Chart" descr="PHPPowerPoint 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52500" y="1524000"/>
            <a:ext cx="6191250" cy="42481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6" name=""/>
          <p:cNvSpPr txBox="1"/>
          <p:nvPr/>
        </p:nvSpPr>
        <p:spPr>
          <a:xfrm rot="0">
            <a:off x="190500" y="428625"/>
            <a:ext cx="8858250" cy="476250"/>
          </a:xfrm>
          <a:prstGeom prst="rect"/>
        </p:spPr>
        <p:txBody>
          <a:bodyPr wrap="square" rtlCol="0" horzOverflow="overflow" vertOverflow="overflow" bIns="45720" lIns="91440" rIns="91440" tIns="45720" numCol="1">
            <a:spAutoFit/>
          </a:bodyPr>
          <a:lstStyle/>
          <a:p>
            <a:pPr algn="ctr" fontAlgn="base" marL="0" marR="0" indent="-238125" lvl="0"/>
            <a:r>
              <a:rPr b="false" i="false" strike="noStrike" sz="2300" u="none">
                <a:solidFill>
                  <a:srgbClr val="D66204"/>
                </a:solidFill>
                <a:latin typeface="Calibri"/>
              </a:rPr>
              <a:t><![CDATA[UMTS 1900 Scan – UARFCN 587  Ec/Io Histogram ]]></a:t>
            </a:r>
          </a:p>
        </p:txBody>
      </p:sp>
      <p:graphicFrame>
        <p:nvGraphicFramePr>
          <p:cNvPr id="7" name="" descr=""/>
          <p:cNvGraphicFramePr>
            <a:graphicFrameLocks noGrp="1"/>
          </p:cNvGraphicFramePr>
          <p:nvPr/>
        </p:nvGraphicFramePr>
        <p:xfrm>
          <a:off x="7239000" y="1905000"/>
          <a:ext cx="1428750" cy="0"/>
        </p:xfrm>
        <a:graphic>
          <a:graphicData uri="http://schemas.openxmlformats.org/drawingml/2006/table">
            <a:tbl>
              <a:tblPr firstRow="1" bandRow="1"/>
              <a:tblGrid>
                <a:gridCol w="1428750"/>
              </a:tblGrid>
              <a:tr h="36195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/>
                      <a:r>
                        <a:rPr b="false" i="false" strike="noStrike" sz="1000" u="none">
                          <a:solidFill>
                            <a:srgbClr val="000000"/>
                          </a:solidFill>
                          <a:latin typeface="Calibri"/>
                        </a:rPr>
                        <a:t><![CDATA[Ec Io]]>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EEF0EB"/>
                    </a:solidFill>
                  </a:tcPr>
                </a:tc>
              </a:tr>
              <a:tr h="36195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/>
                      <a:r>
                        <a:rPr b="false" i="false" strike="noStrike" sz="1000" u="none">
                          <a:solidFill>
                            <a:srgbClr val="000000"/>
                          </a:solidFill>
                          <a:latin typeface="Calibri"/>
                        </a:rPr>
                        <a:t><![CDATA[-16 to -14]]>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DCEBCA"/>
                    </a:solidFill>
                  </a:tcPr>
                </a:tc>
              </a:tr>
              <a:tr h="36195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/>
                      <a:r>
                        <a:rPr b="false" i="false" strike="noStrike" sz="1000" u="none">
                          <a:solidFill>
                            <a:srgbClr val="000000"/>
                          </a:solidFill>
                          <a:latin typeface="Calibri"/>
                        </a:rPr>
                        <a:t><![CDATA[-14 to -10]]>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EEF0EB"/>
                    </a:solidFill>
                  </a:tcPr>
                </a:tc>
              </a:tr>
              <a:tr h="36195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/>
                      <a:r>
                        <a:rPr b="false" i="false" strike="noStrike" sz="1000" u="none">
                          <a:solidFill>
                            <a:srgbClr val="000000"/>
                          </a:solidFill>
                          <a:latin typeface="Calibri"/>
                        </a:rPr>
                        <a:t><![CDATA[-10 to -7]]>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DCEBCA"/>
                    </a:solidFill>
                  </a:tcPr>
                </a:tc>
              </a:tr>
              <a:tr h="36195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/>
                      <a:r>
                        <a:rPr b="false" i="false" strike="noStrike" sz="1000" u="none">
                          <a:solidFill>
                            <a:srgbClr val="000000"/>
                          </a:solidFill>
                          <a:latin typeface="Calibri"/>
                        </a:rPr>
                        <a:t><![CDATA[-7 to 0]]>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EEF0EB"/>
                    </a:solidFill>
                  </a:tcPr>
                </a:tc>
              </a:tr>
              <a:tr h="36195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/>
                      <a:r>
                        <a:rPr b="false" i="false" strike="noStrike" sz="1000" u="none">
                          <a:solidFill>
                            <a:srgbClr val="000000"/>
                          </a:solidFill>
                          <a:latin typeface="Calibri"/>
                        </a:rPr>
                        <a:t><![CDATA[0 to -16]]>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DCEBCA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" name="PHPPowerPoint logo" descr="PHPPowerPoint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477000" y="95250"/>
            <a:ext cx="2181225" cy="171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2" name=""/>
          <p:cNvSpPr txBox="1"/>
          <p:nvPr/>
        </p:nvSpPr>
        <p:spPr>
          <a:xfrm rot="0">
            <a:off x="666750" y="6286500"/>
            <a:ext cx="6667500" cy="476250"/>
          </a:xfrm>
          <a:prstGeom prst="rect"/>
        </p:spPr>
        <p:txBody>
          <a:bodyPr wrap="square" rtlCol="0" horzOverflow="overflow" vertOverflow="overflow" bIns="47625" lIns="91440" rIns="91440" tIns="47625" numCol="1">
            <a:spAutoFit/>
          </a:bodyPr>
          <a:lstStyle/>
          <a:p>
            <a:pPr algn="l" fontAlgn="base" marL="0" marR="0" indent="0" lvl="0"/>
            <a:r>
              <a:rPr b="false" i="false" strike="noStrike" sz="700" u="none">
                <a:solidFill>
                  <a:srgbClr val="4A4A49"/>
                </a:solidFill>
                <a:latin typeface="Calibri"/>
              </a:rPr>
              <a:t><![CDATA[© 2015 AT&T Intellectual Property. All rights reserved. AT&T and the AT&T logo are trademarks of AT&T Intellectual Property.]]></a:t>
            </a:r>
          </a:p>
        </p:txBody>
      </p:sp>
      <p:sp>
        <p:nvSpPr>
          <p:cNvPr id="3" name=""/>
          <p:cNvSpPr txBox="1"/>
          <p:nvPr/>
        </p:nvSpPr>
        <p:spPr>
          <a:xfrm rot="0">
            <a:off x="666750" y="6429375"/>
            <a:ext cx="6667500" cy="476250"/>
          </a:xfrm>
          <a:prstGeom prst="rect"/>
        </p:spPr>
        <p:txBody>
          <a:bodyPr wrap="square" rtlCol="0" horzOverflow="overflow" vertOverflow="overflow" bIns="47625" lIns="91440" rIns="91440" tIns="47625" numCol="1">
            <a:spAutoFit/>
          </a:bodyPr>
          <a:lstStyle/>
          <a:p>
            <a:pPr algn="l" fontAlgn="base" marL="0" marR="0" indent="0" lvl="0"/>
            <a:r>
              <a:rPr b="false" i="false" strike="noStrike" sz="700" u="none">
                <a:solidFill>
                  <a:srgbClr val="4A4A49"/>
                </a:solidFill>
                <a:latin typeface="Calibri"/>
              </a:rPr>
              <a:t><![CDATA[AT&T Proprietary (Internal Use Only) Not for use or disclosure outside the AT&T companies except under written agreement]]></a:t>
            </a:r>
          </a:p>
        </p:txBody>
      </p:sp>
      <p:pic>
        <p:nvPicPr>
          <p:cNvPr id="4" name="PHPPowerPoint logo" descr="PHPPowerPoint 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477250" y="6286500"/>
            <a:ext cx="381000" cy="38100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pic>
        <p:nvPicPr>
          <p:cNvPr id="5" name="Result Chart" descr="PHPPowerPoint 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52500" y="1524000"/>
            <a:ext cx="6191250" cy="42481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6" name=""/>
          <p:cNvSpPr txBox="1"/>
          <p:nvPr/>
        </p:nvSpPr>
        <p:spPr>
          <a:xfrm rot="0">
            <a:off x="190500" y="428625"/>
            <a:ext cx="8858250" cy="476250"/>
          </a:xfrm>
          <a:prstGeom prst="rect"/>
        </p:spPr>
        <p:txBody>
          <a:bodyPr wrap="square" rtlCol="0" horzOverflow="overflow" vertOverflow="overflow" bIns="45720" lIns="91440" rIns="91440" tIns="45720" numCol="1">
            <a:spAutoFit/>
          </a:bodyPr>
          <a:lstStyle/>
          <a:p>
            <a:pPr algn="ctr" fontAlgn="base" marL="0" marR="0" indent="-238125" lvl="0"/>
            <a:r>
              <a:rPr b="false" i="false" strike="noStrike" sz="2300" u="none">
                <a:solidFill>
                  <a:srgbClr val="D66204"/>
                </a:solidFill>
                <a:latin typeface="Calibri"/>
              </a:rPr>
              <a:t><![CDATA[LTE 700 Scan – EARFCN 5780 RSRP Histogram ]]></a:t>
            </a:r>
          </a:p>
        </p:txBody>
      </p:sp>
      <p:graphicFrame>
        <p:nvGraphicFramePr>
          <p:cNvPr id="7" name="" descr=""/>
          <p:cNvGraphicFramePr>
            <a:graphicFrameLocks noGrp="1"/>
          </p:cNvGraphicFramePr>
          <p:nvPr/>
        </p:nvGraphicFramePr>
        <p:xfrm>
          <a:off x="7239000" y="1905000"/>
          <a:ext cx="1428750" cy="0"/>
        </p:xfrm>
        <a:graphic>
          <a:graphicData uri="http://schemas.openxmlformats.org/drawingml/2006/table">
            <a:tbl>
              <a:tblPr firstRow="1" bandRow="1"/>
              <a:tblGrid>
                <a:gridCol w="1428750"/>
              </a:tblGrid>
              <a:tr h="36195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/>
                      <a:r>
                        <a:rPr b="false" i="false" strike="noStrike" sz="1000" u="none">
                          <a:solidFill>
                            <a:srgbClr val="000000"/>
                          </a:solidFill>
                          <a:latin typeface="Calibri"/>
                        </a:rPr>
                        <a:t><![CDATA[RSRP]]>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EEF0EB"/>
                    </a:solidFill>
                  </a:tcPr>
                </a:tc>
              </a:tr>
              <a:tr h="36195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/>
                      <a:r>
                        <a:rPr b="false" i="false" strike="noStrike" sz="1000" u="none">
                          <a:solidFill>
                            <a:srgbClr val="000000"/>
                          </a:solidFill>
                          <a:latin typeface="Calibri"/>
                        </a:rPr>
                        <a:t><![CDATA[-140 to -108]]>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DCEBCA"/>
                    </a:solidFill>
                  </a:tcPr>
                </a:tc>
              </a:tr>
              <a:tr h="36195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/>
                      <a:r>
                        <a:rPr b="false" i="false" strike="noStrike" sz="1000" u="none">
                          <a:solidFill>
                            <a:srgbClr val="000000"/>
                          </a:solidFill>
                          <a:latin typeface="Calibri"/>
                        </a:rPr>
                        <a:t><![CDATA[-108 to -98]]>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EEF0EB"/>
                    </a:solidFill>
                  </a:tcPr>
                </a:tc>
              </a:tr>
              <a:tr h="36195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/>
                      <a:r>
                        <a:rPr b="false" i="false" strike="noStrike" sz="1000" u="none">
                          <a:solidFill>
                            <a:srgbClr val="000000"/>
                          </a:solidFill>
                          <a:latin typeface="Calibri"/>
                        </a:rPr>
                        <a:t><![CDATA[-98 to -88]]>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DCEBCA"/>
                    </a:solidFill>
                  </a:tcPr>
                </a:tc>
              </a:tr>
              <a:tr h="36195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/>
                      <a:r>
                        <a:rPr b="false" i="false" strike="noStrike" sz="1000" u="none">
                          <a:solidFill>
                            <a:srgbClr val="000000"/>
                          </a:solidFill>
                          <a:latin typeface="Calibri"/>
                        </a:rPr>
                        <a:t><![CDATA[-88 to -78]]>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EEF0EB"/>
                    </a:solidFill>
                  </a:tcPr>
                </a:tc>
              </a:tr>
              <a:tr h="36195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/>
                      <a:r>
                        <a:rPr b="false" i="false" strike="noStrike" sz="1000" u="none">
                          <a:solidFill>
                            <a:srgbClr val="000000"/>
                          </a:solidFill>
                          <a:latin typeface="Calibri"/>
                        </a:rPr>
                        <a:t><![CDATA[-78 to -68]]>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DCEBCA"/>
                    </a:solidFill>
                  </a:tcPr>
                </a:tc>
              </a:tr>
              <a:tr h="36195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/>
                      <a:r>
                        <a:rPr b="false" i="false" strike="noStrike" sz="1000" u="none">
                          <a:solidFill>
                            <a:srgbClr val="000000"/>
                          </a:solidFill>
                          <a:latin typeface="Calibri"/>
                        </a:rPr>
                        <a:t><![CDATA[-68 to -30]]>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EEF0EB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" name="PHPPowerPoint logo" descr="PHPPowerPoint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477000" y="95250"/>
            <a:ext cx="2181225" cy="171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2" name=""/>
          <p:cNvSpPr txBox="1"/>
          <p:nvPr/>
        </p:nvSpPr>
        <p:spPr>
          <a:xfrm rot="0">
            <a:off x="666750" y="6286500"/>
            <a:ext cx="6667500" cy="476250"/>
          </a:xfrm>
          <a:prstGeom prst="rect"/>
        </p:spPr>
        <p:txBody>
          <a:bodyPr wrap="square" rtlCol="0" horzOverflow="overflow" vertOverflow="overflow" bIns="47625" lIns="91440" rIns="91440" tIns="47625" numCol="1">
            <a:spAutoFit/>
          </a:bodyPr>
          <a:lstStyle/>
          <a:p>
            <a:pPr algn="l" fontAlgn="base" marL="0" marR="0" indent="0" lvl="0"/>
            <a:r>
              <a:rPr b="false" i="false" strike="noStrike" sz="700" u="none">
                <a:solidFill>
                  <a:srgbClr val="4A4A49"/>
                </a:solidFill>
                <a:latin typeface="Calibri"/>
              </a:rPr>
              <a:t><![CDATA[© 2015 AT&T Intellectual Property. All rights reserved. AT&T and the AT&T logo are trademarks of AT&T Intellectual Property.]]></a:t>
            </a:r>
          </a:p>
        </p:txBody>
      </p:sp>
      <p:sp>
        <p:nvSpPr>
          <p:cNvPr id="3" name=""/>
          <p:cNvSpPr txBox="1"/>
          <p:nvPr/>
        </p:nvSpPr>
        <p:spPr>
          <a:xfrm rot="0">
            <a:off x="666750" y="6429375"/>
            <a:ext cx="6667500" cy="476250"/>
          </a:xfrm>
          <a:prstGeom prst="rect"/>
        </p:spPr>
        <p:txBody>
          <a:bodyPr wrap="square" rtlCol="0" horzOverflow="overflow" vertOverflow="overflow" bIns="47625" lIns="91440" rIns="91440" tIns="47625" numCol="1">
            <a:spAutoFit/>
          </a:bodyPr>
          <a:lstStyle/>
          <a:p>
            <a:pPr algn="l" fontAlgn="base" marL="0" marR="0" indent="0" lvl="0"/>
            <a:r>
              <a:rPr b="false" i="false" strike="noStrike" sz="700" u="none">
                <a:solidFill>
                  <a:srgbClr val="4A4A49"/>
                </a:solidFill>
                <a:latin typeface="Calibri"/>
              </a:rPr>
              <a:t><![CDATA[AT&T Proprietary (Internal Use Only) Not for use or disclosure outside the AT&T companies except under written agreement]]></a:t>
            </a:r>
          </a:p>
        </p:txBody>
      </p:sp>
      <p:pic>
        <p:nvPicPr>
          <p:cNvPr id="4" name="PHPPowerPoint logo" descr="PHPPowerPoint 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477250" y="6286500"/>
            <a:ext cx="381000" cy="38100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pic>
        <p:nvPicPr>
          <p:cNvPr id="5" name="Result Chart" descr="PHPPowerPoint 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52500" y="1524000"/>
            <a:ext cx="6191250" cy="42481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6" name=""/>
          <p:cNvSpPr txBox="1"/>
          <p:nvPr/>
        </p:nvSpPr>
        <p:spPr>
          <a:xfrm rot="0">
            <a:off x="190500" y="428625"/>
            <a:ext cx="8858250" cy="476250"/>
          </a:xfrm>
          <a:prstGeom prst="rect"/>
        </p:spPr>
        <p:txBody>
          <a:bodyPr wrap="square" rtlCol="0" horzOverflow="overflow" vertOverflow="overflow" bIns="45720" lIns="91440" rIns="91440" tIns="45720" numCol="1">
            <a:spAutoFit/>
          </a:bodyPr>
          <a:lstStyle/>
          <a:p>
            <a:pPr algn="ctr" fontAlgn="base" marL="0" marR="0" indent="-238125" lvl="0"/>
            <a:r>
              <a:rPr b="false" i="false" strike="noStrike" sz="2300" u="none">
                <a:solidFill>
                  <a:srgbClr val="D66204"/>
                </a:solidFill>
                <a:latin typeface="Calibri"/>
              </a:rPr>
              <a:t><![CDATA[LTE 700 Scan – EARFCN 5780 RSSI Histogram ]]></a:t>
            </a:r>
          </a:p>
        </p:txBody>
      </p:sp>
      <p:graphicFrame>
        <p:nvGraphicFramePr>
          <p:cNvPr id="7" name="" descr=""/>
          <p:cNvGraphicFramePr>
            <a:graphicFrameLocks noGrp="1"/>
          </p:cNvGraphicFramePr>
          <p:nvPr/>
        </p:nvGraphicFramePr>
        <p:xfrm>
          <a:off x="7239000" y="1905000"/>
          <a:ext cx="1428750" cy="0"/>
        </p:xfrm>
        <a:graphic>
          <a:graphicData uri="http://schemas.openxmlformats.org/drawingml/2006/table">
            <a:tbl>
              <a:tblPr firstRow="1" bandRow="1"/>
              <a:tblGrid>
                <a:gridCol w="1428750"/>
              </a:tblGrid>
              <a:tr h="36195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/>
                      <a:r>
                        <a:rPr b="false" i="false" strike="noStrike" sz="1000" u="none">
                          <a:solidFill>
                            <a:srgbClr val="000000"/>
                          </a:solidFill>
                          <a:latin typeface="Calibri"/>
                        </a:rPr>
                        <a:t><![CDATA[RSSI]]>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EEF0EB"/>
                    </a:solidFill>
                  </a:tcPr>
                </a:tc>
              </a:tr>
              <a:tr h="36195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/>
                      <a:r>
                        <a:rPr b="false" i="false" strike="noStrike" sz="1000" u="none">
                          <a:solidFill>
                            <a:srgbClr val="000000"/>
                          </a:solidFill>
                          <a:latin typeface="Calibri"/>
                        </a:rPr>
                        <a:t><![CDATA[-140 to -105]]>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DCEBCA"/>
                    </a:solidFill>
                  </a:tcPr>
                </a:tc>
              </a:tr>
              <a:tr h="36195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/>
                      <a:r>
                        <a:rPr b="false" i="false" strike="noStrike" sz="1000" u="none">
                          <a:solidFill>
                            <a:srgbClr val="000000"/>
                          </a:solidFill>
                          <a:latin typeface="Calibri"/>
                        </a:rPr>
                        <a:t><![CDATA[-105 to -95]]>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EEF0EB"/>
                    </a:solidFill>
                  </a:tcPr>
                </a:tc>
              </a:tr>
              <a:tr h="36195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/>
                      <a:r>
                        <a:rPr b="false" i="false" strike="noStrike" sz="1000" u="none">
                          <a:solidFill>
                            <a:srgbClr val="000000"/>
                          </a:solidFill>
                          <a:latin typeface="Calibri"/>
                        </a:rPr>
                        <a:t><![CDATA[-95 to -85]]>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DCEBCA"/>
                    </a:solidFill>
                  </a:tcPr>
                </a:tc>
              </a:tr>
              <a:tr h="36195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/>
                      <a:r>
                        <a:rPr b="false" i="false" strike="noStrike" sz="1000" u="none">
                          <a:solidFill>
                            <a:srgbClr val="000000"/>
                          </a:solidFill>
                          <a:latin typeface="Calibri"/>
                        </a:rPr>
                        <a:t><![CDATA[-85 to -75]]>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EEF0EB"/>
                    </a:solidFill>
                  </a:tcPr>
                </a:tc>
              </a:tr>
              <a:tr h="36195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/>
                      <a:r>
                        <a:rPr b="false" i="false" strike="noStrike" sz="1000" u="none">
                          <a:solidFill>
                            <a:srgbClr val="000000"/>
                          </a:solidFill>
                          <a:latin typeface="Calibri"/>
                        </a:rPr>
                        <a:t><![CDATA[-75 to -65]]>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DCEBCA"/>
                    </a:solidFill>
                  </a:tcPr>
                </a:tc>
              </a:tr>
              <a:tr h="36195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/>
                      <a:r>
                        <a:rPr b="false" i="false" strike="noStrike" sz="1000" u="none">
                          <a:solidFill>
                            <a:srgbClr val="000000"/>
                          </a:solidFill>
                          <a:latin typeface="Calibri"/>
                        </a:rPr>
                        <a:t><![CDATA[-65 to -30]]>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EEF0EB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" name="PHPPowerPoint logo" descr="PHPPowerPoint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477000" y="95250"/>
            <a:ext cx="2181225" cy="171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2" name=""/>
          <p:cNvSpPr txBox="1"/>
          <p:nvPr/>
        </p:nvSpPr>
        <p:spPr>
          <a:xfrm rot="0">
            <a:off x="666750" y="6286500"/>
            <a:ext cx="6667500" cy="476250"/>
          </a:xfrm>
          <a:prstGeom prst="rect"/>
        </p:spPr>
        <p:txBody>
          <a:bodyPr wrap="square" rtlCol="0" horzOverflow="overflow" vertOverflow="overflow" bIns="47625" lIns="91440" rIns="91440" tIns="47625" numCol="1">
            <a:spAutoFit/>
          </a:bodyPr>
          <a:lstStyle/>
          <a:p>
            <a:pPr algn="l" fontAlgn="base" marL="0" marR="0" indent="0" lvl="0"/>
            <a:r>
              <a:rPr b="false" i="false" strike="noStrike" sz="700" u="none">
                <a:solidFill>
                  <a:srgbClr val="4A4A49"/>
                </a:solidFill>
                <a:latin typeface="Calibri"/>
              </a:rPr>
              <a:t><![CDATA[© 2015 AT&T Intellectual Property. All rights reserved. AT&T and the AT&T logo are trademarks of AT&T Intellectual Property.]]></a:t>
            </a:r>
          </a:p>
        </p:txBody>
      </p:sp>
      <p:sp>
        <p:nvSpPr>
          <p:cNvPr id="3" name=""/>
          <p:cNvSpPr txBox="1"/>
          <p:nvPr/>
        </p:nvSpPr>
        <p:spPr>
          <a:xfrm rot="0">
            <a:off x="666750" y="6429375"/>
            <a:ext cx="6667500" cy="476250"/>
          </a:xfrm>
          <a:prstGeom prst="rect"/>
        </p:spPr>
        <p:txBody>
          <a:bodyPr wrap="square" rtlCol="0" horzOverflow="overflow" vertOverflow="overflow" bIns="47625" lIns="91440" rIns="91440" tIns="47625" numCol="1">
            <a:spAutoFit/>
          </a:bodyPr>
          <a:lstStyle/>
          <a:p>
            <a:pPr algn="l" fontAlgn="base" marL="0" marR="0" indent="0" lvl="0"/>
            <a:r>
              <a:rPr b="false" i="false" strike="noStrike" sz="700" u="none">
                <a:solidFill>
                  <a:srgbClr val="4A4A49"/>
                </a:solidFill>
                <a:latin typeface="Calibri"/>
              </a:rPr>
              <a:t><![CDATA[AT&T Proprietary (Internal Use Only) Not for use or disclosure outside the AT&T companies except under written agreement]]></a:t>
            </a:r>
          </a:p>
        </p:txBody>
      </p:sp>
      <p:pic>
        <p:nvPicPr>
          <p:cNvPr id="4" name="PHPPowerPoint logo" descr="PHPPowerPoint 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477250" y="6286500"/>
            <a:ext cx="381000" cy="38100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pic>
        <p:nvPicPr>
          <p:cNvPr id="5" name="Result Chart" descr="PHPPowerPoint 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52500" y="1524000"/>
            <a:ext cx="6191250" cy="42481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6" name=""/>
          <p:cNvSpPr txBox="1"/>
          <p:nvPr/>
        </p:nvSpPr>
        <p:spPr>
          <a:xfrm rot="0">
            <a:off x="190500" y="428625"/>
            <a:ext cx="8858250" cy="476250"/>
          </a:xfrm>
          <a:prstGeom prst="rect"/>
        </p:spPr>
        <p:txBody>
          <a:bodyPr wrap="square" rtlCol="0" horzOverflow="overflow" vertOverflow="overflow" bIns="45720" lIns="91440" rIns="91440" tIns="45720" numCol="1">
            <a:spAutoFit/>
          </a:bodyPr>
          <a:lstStyle/>
          <a:p>
            <a:pPr algn="ctr" fontAlgn="base" marL="0" marR="0" indent="-238125" lvl="0"/>
            <a:r>
              <a:rPr b="false" i="false" strike="noStrike" sz="2300" u="none">
                <a:solidFill>
                  <a:srgbClr val="D66204"/>
                </a:solidFill>
                <a:latin typeface="Calibri"/>
              </a:rPr>
              <a:t><![CDATA[LTE 700 Scan – EARFCN 5780 SINR Histogram ]]></a:t>
            </a:r>
          </a:p>
        </p:txBody>
      </p:sp>
      <p:graphicFrame>
        <p:nvGraphicFramePr>
          <p:cNvPr id="7" name="" descr=""/>
          <p:cNvGraphicFramePr>
            <a:graphicFrameLocks noGrp="1"/>
          </p:cNvGraphicFramePr>
          <p:nvPr/>
        </p:nvGraphicFramePr>
        <p:xfrm>
          <a:off x="7239000" y="1905000"/>
          <a:ext cx="1428750" cy="0"/>
        </p:xfrm>
        <a:graphic>
          <a:graphicData uri="http://schemas.openxmlformats.org/drawingml/2006/table">
            <a:tbl>
              <a:tblPr firstRow="1" bandRow="1"/>
              <a:tblGrid>
                <a:gridCol w="1428750"/>
              </a:tblGrid>
              <a:tr h="36195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/>
                      <a:r>
                        <a:rPr b="false" i="false" strike="noStrike" sz="1000" u="none">
                          <a:solidFill>
                            <a:srgbClr val="000000"/>
                          </a:solidFill>
                          <a:latin typeface="Calibri"/>
                        </a:rPr>
                        <a:t><![CDATA[SINR]]>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EEF0EB"/>
                    </a:solidFill>
                  </a:tcPr>
                </a:tc>
              </a:tr>
              <a:tr h="36195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/>
                      <a:r>
                        <a:rPr b="false" i="false" strike="noStrike" sz="1000" u="none">
                          <a:solidFill>
                            <a:srgbClr val="000000"/>
                          </a:solidFill>
                          <a:latin typeface="Calibri"/>
                        </a:rPr>
                        <a:t><![CDATA[-50 to -4]]>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DCEBCA"/>
                    </a:solidFill>
                  </a:tcPr>
                </a:tc>
              </a:tr>
              <a:tr h="36195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/>
                      <a:r>
                        <a:rPr b="false" i="false" strike="noStrike" sz="1000" u="none">
                          <a:solidFill>
                            <a:srgbClr val="000000"/>
                          </a:solidFill>
                          <a:latin typeface="Calibri"/>
                        </a:rPr>
                        <a:t><![CDATA[-4 to 0]]>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EEF0EB"/>
                    </a:solidFill>
                  </a:tcPr>
                </a:tc>
              </a:tr>
              <a:tr h="36195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/>
                      <a:r>
                        <a:rPr b="false" i="false" strike="noStrike" sz="1000" u="none">
                          <a:solidFill>
                            <a:srgbClr val="000000"/>
                          </a:solidFill>
                          <a:latin typeface="Calibri"/>
                        </a:rPr>
                        <a:t><![CDATA[0 to 5]]>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DCEBCA"/>
                    </a:solidFill>
                  </a:tcPr>
                </a:tc>
              </a:tr>
              <a:tr h="36195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/>
                      <a:r>
                        <a:rPr b="false" i="false" strike="noStrike" sz="1000" u="none">
                          <a:solidFill>
                            <a:srgbClr val="000000"/>
                          </a:solidFill>
                          <a:latin typeface="Calibri"/>
                        </a:rPr>
                        <a:t><![CDATA[5 to 10]]>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EEF0EB"/>
                    </a:solidFill>
                  </a:tcPr>
                </a:tc>
              </a:tr>
              <a:tr h="36195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/>
                      <a:r>
                        <a:rPr b="false" i="false" strike="noStrike" sz="1000" u="none">
                          <a:solidFill>
                            <a:srgbClr val="000000"/>
                          </a:solidFill>
                          <a:latin typeface="Calibri"/>
                        </a:rPr>
                        <a:t><![CDATA[10 to 50]]>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DCEBCA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" name="PHPPowerPoint logo" descr="PHPPowerPoint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477000" y="95250"/>
            <a:ext cx="2181225" cy="171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2" name=""/>
          <p:cNvSpPr txBox="1"/>
          <p:nvPr/>
        </p:nvSpPr>
        <p:spPr>
          <a:xfrm rot="0">
            <a:off x="666750" y="6286500"/>
            <a:ext cx="6667500" cy="476250"/>
          </a:xfrm>
          <a:prstGeom prst="rect"/>
        </p:spPr>
        <p:txBody>
          <a:bodyPr wrap="square" rtlCol="0" horzOverflow="overflow" vertOverflow="overflow" bIns="47625" lIns="91440" rIns="91440" tIns="47625" numCol="1">
            <a:spAutoFit/>
          </a:bodyPr>
          <a:lstStyle/>
          <a:p>
            <a:pPr algn="l" fontAlgn="base" marL="0" marR="0" indent="0" lvl="0"/>
            <a:r>
              <a:rPr b="false" i="false" strike="noStrike" sz="700" u="none">
                <a:solidFill>
                  <a:srgbClr val="4A4A49"/>
                </a:solidFill>
                <a:latin typeface="Calibri"/>
              </a:rPr>
              <a:t><![CDATA[© 2015 AT&T Intellectual Property. All rights reserved. AT&T and the AT&T logo are trademarks of AT&T Intellectual Property.]]></a:t>
            </a:r>
          </a:p>
        </p:txBody>
      </p:sp>
      <p:sp>
        <p:nvSpPr>
          <p:cNvPr id="3" name=""/>
          <p:cNvSpPr txBox="1"/>
          <p:nvPr/>
        </p:nvSpPr>
        <p:spPr>
          <a:xfrm rot="0">
            <a:off x="666750" y="6429375"/>
            <a:ext cx="6667500" cy="476250"/>
          </a:xfrm>
          <a:prstGeom prst="rect"/>
        </p:spPr>
        <p:txBody>
          <a:bodyPr wrap="square" rtlCol="0" horzOverflow="overflow" vertOverflow="overflow" bIns="47625" lIns="91440" rIns="91440" tIns="47625" numCol="1">
            <a:spAutoFit/>
          </a:bodyPr>
          <a:lstStyle/>
          <a:p>
            <a:pPr algn="l" fontAlgn="base" marL="0" marR="0" indent="0" lvl="0"/>
            <a:r>
              <a:rPr b="false" i="false" strike="noStrike" sz="700" u="none">
                <a:solidFill>
                  <a:srgbClr val="4A4A49"/>
                </a:solidFill>
                <a:latin typeface="Calibri"/>
              </a:rPr>
              <a:t><![CDATA[AT&T Proprietary (Internal Use Only) Not for use or disclosure outside the AT&T companies except under written agreement]]></a:t>
            </a:r>
          </a:p>
        </p:txBody>
      </p:sp>
      <p:pic>
        <p:nvPicPr>
          <p:cNvPr id="4" name="PHPPowerPoint logo" descr="PHPPowerPoint 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477250" y="6286500"/>
            <a:ext cx="381000" cy="38100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pic>
        <p:nvPicPr>
          <p:cNvPr id="5" name="Result Chart" descr="PHPPowerPoint 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52500" y="1524000"/>
            <a:ext cx="6191250" cy="42481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6" name=""/>
          <p:cNvSpPr txBox="1"/>
          <p:nvPr/>
        </p:nvSpPr>
        <p:spPr>
          <a:xfrm rot="0">
            <a:off x="190500" y="428625"/>
            <a:ext cx="8858250" cy="476250"/>
          </a:xfrm>
          <a:prstGeom prst="rect"/>
        </p:spPr>
        <p:txBody>
          <a:bodyPr wrap="square" rtlCol="0" horzOverflow="overflow" vertOverflow="overflow" bIns="45720" lIns="91440" rIns="91440" tIns="45720" numCol="1">
            <a:spAutoFit/>
          </a:bodyPr>
          <a:lstStyle/>
          <a:p>
            <a:pPr algn="ctr" fontAlgn="base" marL="0" marR="0" indent="-238125" lvl="0"/>
            <a:r>
              <a:rPr b="false" i="false" strike="noStrike" sz="2300" u="none">
                <a:solidFill>
                  <a:srgbClr val="D66204"/>
                </a:solidFill>
                <a:latin typeface="Calibri"/>
              </a:rPr>
              <a:t><![CDATA[LTE 850 Scan – EARFCN 2576 RSRP Histogram ]]></a:t>
            </a:r>
          </a:p>
        </p:txBody>
      </p:sp>
      <p:graphicFrame>
        <p:nvGraphicFramePr>
          <p:cNvPr id="7" name="" descr=""/>
          <p:cNvGraphicFramePr>
            <a:graphicFrameLocks noGrp="1"/>
          </p:cNvGraphicFramePr>
          <p:nvPr/>
        </p:nvGraphicFramePr>
        <p:xfrm>
          <a:off x="7239000" y="1905000"/>
          <a:ext cx="1428750" cy="0"/>
        </p:xfrm>
        <a:graphic>
          <a:graphicData uri="http://schemas.openxmlformats.org/drawingml/2006/table">
            <a:tbl>
              <a:tblPr firstRow="1" bandRow="1"/>
              <a:tblGrid>
                <a:gridCol w="1428750"/>
              </a:tblGrid>
              <a:tr h="36195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/>
                      <a:r>
                        <a:rPr b="false" i="false" strike="noStrike" sz="1000" u="none">
                          <a:solidFill>
                            <a:srgbClr val="000000"/>
                          </a:solidFill>
                          <a:latin typeface="Calibri"/>
                        </a:rPr>
                        <a:t><![CDATA[RSRP]]>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EEF0EB"/>
                    </a:solidFill>
                  </a:tcPr>
                </a:tc>
              </a:tr>
              <a:tr h="36195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/>
                      <a:r>
                        <a:rPr b="false" i="false" strike="noStrike" sz="1000" u="none">
                          <a:solidFill>
                            <a:srgbClr val="000000"/>
                          </a:solidFill>
                          <a:latin typeface="Calibri"/>
                        </a:rPr>
                        <a:t><![CDATA[-140 to -108]]>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DCEBCA"/>
                    </a:solidFill>
                  </a:tcPr>
                </a:tc>
              </a:tr>
              <a:tr h="36195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/>
                      <a:r>
                        <a:rPr b="false" i="false" strike="noStrike" sz="1000" u="none">
                          <a:solidFill>
                            <a:srgbClr val="000000"/>
                          </a:solidFill>
                          <a:latin typeface="Calibri"/>
                        </a:rPr>
                        <a:t><![CDATA[-108 to -98]]>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EEF0EB"/>
                    </a:solidFill>
                  </a:tcPr>
                </a:tc>
              </a:tr>
              <a:tr h="36195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/>
                      <a:r>
                        <a:rPr b="false" i="false" strike="noStrike" sz="1000" u="none">
                          <a:solidFill>
                            <a:srgbClr val="000000"/>
                          </a:solidFill>
                          <a:latin typeface="Calibri"/>
                        </a:rPr>
                        <a:t><![CDATA[-98 to -88]]>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DCEBCA"/>
                    </a:solidFill>
                  </a:tcPr>
                </a:tc>
              </a:tr>
              <a:tr h="36195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/>
                      <a:r>
                        <a:rPr b="false" i="false" strike="noStrike" sz="1000" u="none">
                          <a:solidFill>
                            <a:srgbClr val="000000"/>
                          </a:solidFill>
                          <a:latin typeface="Calibri"/>
                        </a:rPr>
                        <a:t><![CDATA[-88 to -78]]>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EEF0EB"/>
                    </a:solidFill>
                  </a:tcPr>
                </a:tc>
              </a:tr>
              <a:tr h="36195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/>
                      <a:r>
                        <a:rPr b="false" i="false" strike="noStrike" sz="1000" u="none">
                          <a:solidFill>
                            <a:srgbClr val="000000"/>
                          </a:solidFill>
                          <a:latin typeface="Calibri"/>
                        </a:rPr>
                        <a:t><![CDATA[-78 to -68]]>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DCEBCA"/>
                    </a:solidFill>
                  </a:tcPr>
                </a:tc>
              </a:tr>
              <a:tr h="36195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/>
                      <a:r>
                        <a:rPr b="false" i="false" strike="noStrike" sz="1000" u="none">
                          <a:solidFill>
                            <a:srgbClr val="000000"/>
                          </a:solidFill>
                          <a:latin typeface="Calibri"/>
                        </a:rPr>
                        <a:t><![CDATA[-68 to -30]]>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EEF0EB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" name="PHPPowerPoint logo" descr="PHPPowerPoint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477000" y="95250"/>
            <a:ext cx="2181225" cy="171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2" name=""/>
          <p:cNvSpPr txBox="1"/>
          <p:nvPr/>
        </p:nvSpPr>
        <p:spPr>
          <a:xfrm rot="0">
            <a:off x="666750" y="6286500"/>
            <a:ext cx="6667500" cy="476250"/>
          </a:xfrm>
          <a:prstGeom prst="rect"/>
        </p:spPr>
        <p:txBody>
          <a:bodyPr wrap="square" rtlCol="0" horzOverflow="overflow" vertOverflow="overflow" bIns="47625" lIns="91440" rIns="91440" tIns="47625" numCol="1">
            <a:spAutoFit/>
          </a:bodyPr>
          <a:lstStyle/>
          <a:p>
            <a:pPr algn="l" fontAlgn="base" marL="0" marR="0" indent="0" lvl="0"/>
            <a:r>
              <a:rPr b="false" i="false" strike="noStrike" sz="700" u="none">
                <a:solidFill>
                  <a:srgbClr val="4A4A49"/>
                </a:solidFill>
                <a:latin typeface="Calibri"/>
              </a:rPr>
              <a:t><![CDATA[© 2015 AT&T Intellectual Property. All rights reserved. AT&T and the AT&T logo are trademarks of AT&T Intellectual Property.]]></a:t>
            </a:r>
          </a:p>
        </p:txBody>
      </p:sp>
      <p:sp>
        <p:nvSpPr>
          <p:cNvPr id="3" name=""/>
          <p:cNvSpPr txBox="1"/>
          <p:nvPr/>
        </p:nvSpPr>
        <p:spPr>
          <a:xfrm rot="0">
            <a:off x="666750" y="6429375"/>
            <a:ext cx="6667500" cy="476250"/>
          </a:xfrm>
          <a:prstGeom prst="rect"/>
        </p:spPr>
        <p:txBody>
          <a:bodyPr wrap="square" rtlCol="0" horzOverflow="overflow" vertOverflow="overflow" bIns="47625" lIns="91440" rIns="91440" tIns="47625" numCol="1">
            <a:spAutoFit/>
          </a:bodyPr>
          <a:lstStyle/>
          <a:p>
            <a:pPr algn="l" fontAlgn="base" marL="0" marR="0" indent="0" lvl="0"/>
            <a:r>
              <a:rPr b="false" i="false" strike="noStrike" sz="700" u="none">
                <a:solidFill>
                  <a:srgbClr val="4A4A49"/>
                </a:solidFill>
                <a:latin typeface="Calibri"/>
              </a:rPr>
              <a:t><![CDATA[AT&T Proprietary (Internal Use Only) Not for use or disclosure outside the AT&T companies except under written agreement]]></a:t>
            </a:r>
          </a:p>
        </p:txBody>
      </p:sp>
      <p:pic>
        <p:nvPicPr>
          <p:cNvPr id="4" name="PHPPowerPoint logo" descr="PHPPowerPoint 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477250" y="6286500"/>
            <a:ext cx="381000" cy="38100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pic>
        <p:nvPicPr>
          <p:cNvPr id="5" name="Result Chart" descr="PHPPowerPoint 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52500" y="1524000"/>
            <a:ext cx="6191250" cy="42481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6" name=""/>
          <p:cNvSpPr txBox="1"/>
          <p:nvPr/>
        </p:nvSpPr>
        <p:spPr>
          <a:xfrm rot="0">
            <a:off x="190500" y="428625"/>
            <a:ext cx="8858250" cy="476250"/>
          </a:xfrm>
          <a:prstGeom prst="rect"/>
        </p:spPr>
        <p:txBody>
          <a:bodyPr wrap="square" rtlCol="0" horzOverflow="overflow" vertOverflow="overflow" bIns="45720" lIns="91440" rIns="91440" tIns="45720" numCol="1">
            <a:spAutoFit/>
          </a:bodyPr>
          <a:lstStyle/>
          <a:p>
            <a:pPr algn="ctr" fontAlgn="base" marL="0" marR="0" indent="-238125" lvl="0"/>
            <a:r>
              <a:rPr b="false" i="false" strike="noStrike" sz="2300" u="none">
                <a:solidFill>
                  <a:srgbClr val="D66204"/>
                </a:solidFill>
                <a:latin typeface="Calibri"/>
              </a:rPr>
              <a:t><![CDATA[LTE 850 Scan – EARFCN 2576 RSSI Histogram ]]></a:t>
            </a:r>
          </a:p>
        </p:txBody>
      </p:sp>
      <p:graphicFrame>
        <p:nvGraphicFramePr>
          <p:cNvPr id="7" name="" descr=""/>
          <p:cNvGraphicFramePr>
            <a:graphicFrameLocks noGrp="1"/>
          </p:cNvGraphicFramePr>
          <p:nvPr/>
        </p:nvGraphicFramePr>
        <p:xfrm>
          <a:off x="7239000" y="1905000"/>
          <a:ext cx="1428750" cy="0"/>
        </p:xfrm>
        <a:graphic>
          <a:graphicData uri="http://schemas.openxmlformats.org/drawingml/2006/table">
            <a:tbl>
              <a:tblPr firstRow="1" bandRow="1"/>
              <a:tblGrid>
                <a:gridCol w="1428750"/>
              </a:tblGrid>
              <a:tr h="36195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/>
                      <a:r>
                        <a:rPr b="false" i="false" strike="noStrike" sz="1000" u="none">
                          <a:solidFill>
                            <a:srgbClr val="000000"/>
                          </a:solidFill>
                          <a:latin typeface="Calibri"/>
                        </a:rPr>
                        <a:t><![CDATA[RSSI]]>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EEF0EB"/>
                    </a:solidFill>
                  </a:tcPr>
                </a:tc>
              </a:tr>
              <a:tr h="36195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/>
                      <a:r>
                        <a:rPr b="false" i="false" strike="noStrike" sz="1000" u="none">
                          <a:solidFill>
                            <a:srgbClr val="000000"/>
                          </a:solidFill>
                          <a:latin typeface="Calibri"/>
                        </a:rPr>
                        <a:t><![CDATA[-140 to -105]]>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DCEBCA"/>
                    </a:solidFill>
                  </a:tcPr>
                </a:tc>
              </a:tr>
              <a:tr h="36195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/>
                      <a:r>
                        <a:rPr b="false" i="false" strike="noStrike" sz="1000" u="none">
                          <a:solidFill>
                            <a:srgbClr val="000000"/>
                          </a:solidFill>
                          <a:latin typeface="Calibri"/>
                        </a:rPr>
                        <a:t><![CDATA[-105 to -95]]>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EEF0EB"/>
                    </a:solidFill>
                  </a:tcPr>
                </a:tc>
              </a:tr>
              <a:tr h="36195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/>
                      <a:r>
                        <a:rPr b="false" i="false" strike="noStrike" sz="1000" u="none">
                          <a:solidFill>
                            <a:srgbClr val="000000"/>
                          </a:solidFill>
                          <a:latin typeface="Calibri"/>
                        </a:rPr>
                        <a:t><![CDATA[-95 to -85]]>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DCEBCA"/>
                    </a:solidFill>
                  </a:tcPr>
                </a:tc>
              </a:tr>
              <a:tr h="36195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/>
                      <a:r>
                        <a:rPr b="false" i="false" strike="noStrike" sz="1000" u="none">
                          <a:solidFill>
                            <a:srgbClr val="000000"/>
                          </a:solidFill>
                          <a:latin typeface="Calibri"/>
                        </a:rPr>
                        <a:t><![CDATA[-85 to -75]]>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EEF0EB"/>
                    </a:solidFill>
                  </a:tcPr>
                </a:tc>
              </a:tr>
              <a:tr h="36195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/>
                      <a:r>
                        <a:rPr b="false" i="false" strike="noStrike" sz="1000" u="none">
                          <a:solidFill>
                            <a:srgbClr val="000000"/>
                          </a:solidFill>
                          <a:latin typeface="Calibri"/>
                        </a:rPr>
                        <a:t><![CDATA[-75 to -65]]>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DCEBCA"/>
                    </a:solidFill>
                  </a:tcPr>
                </a:tc>
              </a:tr>
              <a:tr h="36195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/>
                      <a:r>
                        <a:rPr b="false" i="false" strike="noStrike" sz="1000" u="none">
                          <a:solidFill>
                            <a:srgbClr val="000000"/>
                          </a:solidFill>
                          <a:latin typeface="Calibri"/>
                        </a:rPr>
                        <a:t><![CDATA[-65 to -30]]>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EEF0EB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" name="PHPPowerPoint logo" descr="PHPPowerPoint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477000" y="95250"/>
            <a:ext cx="2181225" cy="171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2" name=""/>
          <p:cNvSpPr txBox="1"/>
          <p:nvPr/>
        </p:nvSpPr>
        <p:spPr>
          <a:xfrm rot="0">
            <a:off x="666750" y="6286500"/>
            <a:ext cx="6667500" cy="476250"/>
          </a:xfrm>
          <a:prstGeom prst="rect"/>
        </p:spPr>
        <p:txBody>
          <a:bodyPr wrap="square" rtlCol="0" horzOverflow="overflow" vertOverflow="overflow" bIns="47625" lIns="91440" rIns="91440" tIns="47625" numCol="1">
            <a:spAutoFit/>
          </a:bodyPr>
          <a:lstStyle/>
          <a:p>
            <a:pPr algn="l" fontAlgn="base" marL="0" marR="0" indent="0" lvl="0"/>
            <a:r>
              <a:rPr b="false" i="false" strike="noStrike" sz="700" u="none">
                <a:solidFill>
                  <a:srgbClr val="4A4A49"/>
                </a:solidFill>
                <a:latin typeface="Calibri"/>
              </a:rPr>
              <a:t><![CDATA[© 2015 AT&T Intellectual Property. All rights reserved. AT&T and the AT&T logo are trademarks of AT&T Intellectual Property.]]></a:t>
            </a:r>
          </a:p>
        </p:txBody>
      </p:sp>
      <p:sp>
        <p:nvSpPr>
          <p:cNvPr id="3" name=""/>
          <p:cNvSpPr txBox="1"/>
          <p:nvPr/>
        </p:nvSpPr>
        <p:spPr>
          <a:xfrm rot="0">
            <a:off x="666750" y="6429375"/>
            <a:ext cx="6667500" cy="476250"/>
          </a:xfrm>
          <a:prstGeom prst="rect"/>
        </p:spPr>
        <p:txBody>
          <a:bodyPr wrap="square" rtlCol="0" horzOverflow="overflow" vertOverflow="overflow" bIns="47625" lIns="91440" rIns="91440" tIns="47625" numCol="1">
            <a:spAutoFit/>
          </a:bodyPr>
          <a:lstStyle/>
          <a:p>
            <a:pPr algn="l" fontAlgn="base" marL="0" marR="0" indent="0" lvl="0"/>
            <a:r>
              <a:rPr b="false" i="false" strike="noStrike" sz="700" u="none">
                <a:solidFill>
                  <a:srgbClr val="4A4A49"/>
                </a:solidFill>
                <a:latin typeface="Calibri"/>
              </a:rPr>
              <a:t><![CDATA[AT&T Proprietary (Internal Use Only) Not for use or disclosure outside the AT&T companies except under written agreement]]></a:t>
            </a:r>
          </a:p>
        </p:txBody>
      </p:sp>
      <p:pic>
        <p:nvPicPr>
          <p:cNvPr id="4" name="PHPPowerPoint logo" descr="PHPPowerPoint 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477250" y="6286500"/>
            <a:ext cx="381000" cy="38100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pic>
        <p:nvPicPr>
          <p:cNvPr id="5" name="Result Chart" descr="PHPPowerPoint 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52500" y="1524000"/>
            <a:ext cx="6191250" cy="42481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6" name=""/>
          <p:cNvSpPr txBox="1"/>
          <p:nvPr/>
        </p:nvSpPr>
        <p:spPr>
          <a:xfrm rot="0">
            <a:off x="190500" y="428625"/>
            <a:ext cx="8858250" cy="476250"/>
          </a:xfrm>
          <a:prstGeom prst="rect"/>
        </p:spPr>
        <p:txBody>
          <a:bodyPr wrap="square" rtlCol="0" horzOverflow="overflow" vertOverflow="overflow" bIns="45720" lIns="91440" rIns="91440" tIns="45720" numCol="1">
            <a:spAutoFit/>
          </a:bodyPr>
          <a:lstStyle/>
          <a:p>
            <a:pPr algn="ctr" fontAlgn="base" marL="0" marR="0" indent="-238125" lvl="0"/>
            <a:r>
              <a:rPr b="false" i="false" strike="noStrike" sz="2300" u="none">
                <a:solidFill>
                  <a:srgbClr val="D66204"/>
                </a:solidFill>
                <a:latin typeface="Calibri"/>
              </a:rPr>
              <a:t><![CDATA[LTE 850 Scan – EARFCN 2576 SINR Histogram ]]></a:t>
            </a:r>
          </a:p>
        </p:txBody>
      </p:sp>
      <p:graphicFrame>
        <p:nvGraphicFramePr>
          <p:cNvPr id="7" name="" descr=""/>
          <p:cNvGraphicFramePr>
            <a:graphicFrameLocks noGrp="1"/>
          </p:cNvGraphicFramePr>
          <p:nvPr/>
        </p:nvGraphicFramePr>
        <p:xfrm>
          <a:off x="7239000" y="1905000"/>
          <a:ext cx="1428750" cy="0"/>
        </p:xfrm>
        <a:graphic>
          <a:graphicData uri="http://schemas.openxmlformats.org/drawingml/2006/table">
            <a:tbl>
              <a:tblPr firstRow="1" bandRow="1"/>
              <a:tblGrid>
                <a:gridCol w="1428750"/>
              </a:tblGrid>
              <a:tr h="36195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/>
                      <a:r>
                        <a:rPr b="false" i="false" strike="noStrike" sz="1000" u="none">
                          <a:solidFill>
                            <a:srgbClr val="000000"/>
                          </a:solidFill>
                          <a:latin typeface="Calibri"/>
                        </a:rPr>
                        <a:t><![CDATA[SINR]]>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EEF0EB"/>
                    </a:solidFill>
                  </a:tcPr>
                </a:tc>
              </a:tr>
              <a:tr h="36195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/>
                      <a:r>
                        <a:rPr b="false" i="false" strike="noStrike" sz="1000" u="none">
                          <a:solidFill>
                            <a:srgbClr val="000000"/>
                          </a:solidFill>
                          <a:latin typeface="Calibri"/>
                        </a:rPr>
                        <a:t><![CDATA[-50 to -4]]>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DCEBCA"/>
                    </a:solidFill>
                  </a:tcPr>
                </a:tc>
              </a:tr>
              <a:tr h="36195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/>
                      <a:r>
                        <a:rPr b="false" i="false" strike="noStrike" sz="1000" u="none">
                          <a:solidFill>
                            <a:srgbClr val="000000"/>
                          </a:solidFill>
                          <a:latin typeface="Calibri"/>
                        </a:rPr>
                        <a:t><![CDATA[-4 to 0]]>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EEF0EB"/>
                    </a:solidFill>
                  </a:tcPr>
                </a:tc>
              </a:tr>
              <a:tr h="36195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/>
                      <a:r>
                        <a:rPr b="false" i="false" strike="noStrike" sz="1000" u="none">
                          <a:solidFill>
                            <a:srgbClr val="000000"/>
                          </a:solidFill>
                          <a:latin typeface="Calibri"/>
                        </a:rPr>
                        <a:t><![CDATA[0 to 5]]>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DCEBCA"/>
                    </a:solidFill>
                  </a:tcPr>
                </a:tc>
              </a:tr>
              <a:tr h="36195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/>
                      <a:r>
                        <a:rPr b="false" i="false" strike="noStrike" sz="1000" u="none">
                          <a:solidFill>
                            <a:srgbClr val="000000"/>
                          </a:solidFill>
                          <a:latin typeface="Calibri"/>
                        </a:rPr>
                        <a:t><![CDATA[5 to 10]]>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EEF0EB"/>
                    </a:solidFill>
                  </a:tcPr>
                </a:tc>
              </a:tr>
              <a:tr h="36195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/>
                      <a:r>
                        <a:rPr b="false" i="false" strike="noStrike" sz="1000" u="none">
                          <a:solidFill>
                            <a:srgbClr val="000000"/>
                          </a:solidFill>
                          <a:latin typeface="Calibri"/>
                        </a:rPr>
                        <a:t><![CDATA[10 to 50]]>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DCEBCA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" name="PHPPowerPoint logo" descr="PHPPowerPoint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477000" y="95250"/>
            <a:ext cx="2181225" cy="171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2" name=""/>
          <p:cNvSpPr txBox="1"/>
          <p:nvPr/>
        </p:nvSpPr>
        <p:spPr>
          <a:xfrm rot="0">
            <a:off x="666750" y="6286500"/>
            <a:ext cx="6667500" cy="476250"/>
          </a:xfrm>
          <a:prstGeom prst="rect"/>
        </p:spPr>
        <p:txBody>
          <a:bodyPr wrap="square" rtlCol="0" horzOverflow="overflow" vertOverflow="overflow" bIns="47625" lIns="91440" rIns="91440" tIns="47625" numCol="1">
            <a:spAutoFit/>
          </a:bodyPr>
          <a:lstStyle/>
          <a:p>
            <a:pPr algn="l" fontAlgn="base" marL="0" marR="0" indent="0" lvl="0"/>
            <a:r>
              <a:rPr b="false" i="false" strike="noStrike" sz="700" u="none">
                <a:solidFill>
                  <a:srgbClr val="4A4A49"/>
                </a:solidFill>
                <a:latin typeface="Calibri"/>
              </a:rPr>
              <a:t><![CDATA[© 2015 AT&T Intellectual Property. All rights reserved. AT&T and the AT&T logo are trademarks of AT&T Intellectual Property.]]></a:t>
            </a:r>
          </a:p>
        </p:txBody>
      </p:sp>
      <p:sp>
        <p:nvSpPr>
          <p:cNvPr id="3" name=""/>
          <p:cNvSpPr txBox="1"/>
          <p:nvPr/>
        </p:nvSpPr>
        <p:spPr>
          <a:xfrm rot="0">
            <a:off x="666750" y="6429375"/>
            <a:ext cx="6667500" cy="476250"/>
          </a:xfrm>
          <a:prstGeom prst="rect"/>
        </p:spPr>
        <p:txBody>
          <a:bodyPr wrap="square" rtlCol="0" horzOverflow="overflow" vertOverflow="overflow" bIns="47625" lIns="91440" rIns="91440" tIns="47625" numCol="1">
            <a:spAutoFit/>
          </a:bodyPr>
          <a:lstStyle/>
          <a:p>
            <a:pPr algn="l" fontAlgn="base" marL="0" marR="0" indent="0" lvl="0"/>
            <a:r>
              <a:rPr b="false" i="false" strike="noStrike" sz="700" u="none">
                <a:solidFill>
                  <a:srgbClr val="4A4A49"/>
                </a:solidFill>
                <a:latin typeface="Calibri"/>
              </a:rPr>
              <a:t><![CDATA[AT&T Proprietary (Internal Use Only) Not for use or disclosure outside the AT&T companies except under written agreement]]></a:t>
            </a:r>
          </a:p>
        </p:txBody>
      </p:sp>
      <p:pic>
        <p:nvPicPr>
          <p:cNvPr id="4" name="PHPPowerPoint logo" descr="PHPPowerPoint 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477250" y="6286500"/>
            <a:ext cx="381000" cy="38100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pic>
        <p:nvPicPr>
          <p:cNvPr id="5" name="Result Chart" descr="PHPPowerPoint 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52500" y="1524000"/>
            <a:ext cx="6191250" cy="42481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6" name=""/>
          <p:cNvSpPr txBox="1"/>
          <p:nvPr/>
        </p:nvSpPr>
        <p:spPr>
          <a:xfrm rot="0">
            <a:off x="190500" y="428625"/>
            <a:ext cx="8858250" cy="476250"/>
          </a:xfrm>
          <a:prstGeom prst="rect"/>
        </p:spPr>
        <p:txBody>
          <a:bodyPr wrap="square" rtlCol="0" horzOverflow="overflow" vertOverflow="overflow" bIns="45720" lIns="91440" rIns="91440" tIns="45720" numCol="1">
            <a:spAutoFit/>
          </a:bodyPr>
          <a:lstStyle/>
          <a:p>
            <a:pPr algn="ctr" fontAlgn="base" marL="0" marR="0" indent="-238125" lvl="0"/>
            <a:r>
              <a:rPr b="false" i="false" strike="noStrike" sz="2300" u="none">
                <a:solidFill>
                  <a:srgbClr val="D66204"/>
                </a:solidFill>
                <a:latin typeface="Calibri"/>
              </a:rPr>
              <a:t><![CDATA[UMTS 850 Scan – UARFCN 4358 Ec (RSCP) Histogram ]]></a:t>
            </a:r>
          </a:p>
        </p:txBody>
      </p:sp>
      <p:graphicFrame>
        <p:nvGraphicFramePr>
          <p:cNvPr id="7" name="" descr=""/>
          <p:cNvGraphicFramePr>
            <a:graphicFrameLocks noGrp="1"/>
          </p:cNvGraphicFramePr>
          <p:nvPr/>
        </p:nvGraphicFramePr>
        <p:xfrm>
          <a:off x="7239000" y="1905000"/>
          <a:ext cx="1428750" cy="0"/>
        </p:xfrm>
        <a:graphic>
          <a:graphicData uri="http://schemas.openxmlformats.org/drawingml/2006/table">
            <a:tbl>
              <a:tblPr firstRow="1" bandRow="1"/>
              <a:tblGrid>
                <a:gridCol w="1428750"/>
              </a:tblGrid>
              <a:tr h="36195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/>
                      <a:r>
                        <a:rPr b="false" i="false" strike="noStrike" sz="1000" u="none">
                          <a:solidFill>
                            <a:srgbClr val="000000"/>
                          </a:solidFill>
                          <a:latin typeface="Calibri"/>
                        </a:rPr>
                        <a:t><![CDATA[RSCP]]>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EEF0EB"/>
                    </a:solidFill>
                  </a:tcPr>
                </a:tc>
              </a:tr>
              <a:tr h="36195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/>
                      <a:r>
                        <a:rPr b="false" i="false" strike="noStrike" sz="1000" u="none">
                          <a:solidFill>
                            <a:srgbClr val="000000"/>
                          </a:solidFill>
                          <a:latin typeface="Calibri"/>
                        </a:rPr>
                        <a:t><![CDATA[-140 to -105]]>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DCEBCA"/>
                    </a:solidFill>
                  </a:tcPr>
                </a:tc>
              </a:tr>
              <a:tr h="36195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/>
                      <a:r>
                        <a:rPr b="false" i="false" strike="noStrike" sz="1000" u="none">
                          <a:solidFill>
                            <a:srgbClr val="000000"/>
                          </a:solidFill>
                          <a:latin typeface="Calibri"/>
                        </a:rPr>
                        <a:t><![CDATA[-105 to -95]]>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EEF0EB"/>
                    </a:solidFill>
                  </a:tcPr>
                </a:tc>
              </a:tr>
              <a:tr h="36195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/>
                      <a:r>
                        <a:rPr b="false" i="false" strike="noStrike" sz="1000" u="none">
                          <a:solidFill>
                            <a:srgbClr val="000000"/>
                          </a:solidFill>
                          <a:latin typeface="Calibri"/>
                        </a:rPr>
                        <a:t><![CDATA[-95 to -85]]>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DCEBCA"/>
                    </a:solidFill>
                  </a:tcPr>
                </a:tc>
              </a:tr>
              <a:tr h="36195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/>
                      <a:r>
                        <a:rPr b="false" i="false" strike="noStrike" sz="1000" u="none">
                          <a:solidFill>
                            <a:srgbClr val="000000"/>
                          </a:solidFill>
                          <a:latin typeface="Calibri"/>
                        </a:rPr>
                        <a:t><![CDATA[-85 to -75]]>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EEF0EB"/>
                    </a:solidFill>
                  </a:tcPr>
                </a:tc>
              </a:tr>
              <a:tr h="36195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/>
                      <a:r>
                        <a:rPr b="false" i="false" strike="noStrike" sz="1000" u="none">
                          <a:solidFill>
                            <a:srgbClr val="000000"/>
                          </a:solidFill>
                          <a:latin typeface="Calibri"/>
                        </a:rPr>
                        <a:t><![CDATA[-75 to -65]]>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DCEBCA"/>
                    </a:solidFill>
                  </a:tcPr>
                </a:tc>
              </a:tr>
              <a:tr h="36195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/>
                      <a:r>
                        <a:rPr b="false" i="false" strike="noStrike" sz="1000" u="none">
                          <a:solidFill>
                            <a:srgbClr val="000000"/>
                          </a:solidFill>
                          <a:latin typeface="Calibri"/>
                        </a:rPr>
                        <a:t><![CDATA[-65 to -30]]>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EEF0EB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" name="PHPPowerPoint logo" descr="PHPPowerPoint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477000" y="95250"/>
            <a:ext cx="2181225" cy="171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2" name=""/>
          <p:cNvSpPr txBox="1"/>
          <p:nvPr/>
        </p:nvSpPr>
        <p:spPr>
          <a:xfrm rot="0">
            <a:off x="666750" y="6286500"/>
            <a:ext cx="6667500" cy="476250"/>
          </a:xfrm>
          <a:prstGeom prst="rect"/>
        </p:spPr>
        <p:txBody>
          <a:bodyPr wrap="square" rtlCol="0" horzOverflow="overflow" vertOverflow="overflow" bIns="47625" lIns="91440" rIns="91440" tIns="47625" numCol="1">
            <a:spAutoFit/>
          </a:bodyPr>
          <a:lstStyle/>
          <a:p>
            <a:pPr algn="l" fontAlgn="base" marL="0" marR="0" indent="0" lvl="0"/>
            <a:r>
              <a:rPr b="false" i="false" strike="noStrike" sz="700" u="none">
                <a:solidFill>
                  <a:srgbClr val="4A4A49"/>
                </a:solidFill>
                <a:latin typeface="Calibri"/>
              </a:rPr>
              <a:t><![CDATA[© 2015 AT&T Intellectual Property. All rights reserved. AT&T and the AT&T logo are trademarks of AT&T Intellectual Property.]]></a:t>
            </a:r>
          </a:p>
        </p:txBody>
      </p:sp>
      <p:sp>
        <p:nvSpPr>
          <p:cNvPr id="3" name=""/>
          <p:cNvSpPr txBox="1"/>
          <p:nvPr/>
        </p:nvSpPr>
        <p:spPr>
          <a:xfrm rot="0">
            <a:off x="666750" y="6429375"/>
            <a:ext cx="6667500" cy="476250"/>
          </a:xfrm>
          <a:prstGeom prst="rect"/>
        </p:spPr>
        <p:txBody>
          <a:bodyPr wrap="square" rtlCol="0" horzOverflow="overflow" vertOverflow="overflow" bIns="47625" lIns="91440" rIns="91440" tIns="47625" numCol="1">
            <a:spAutoFit/>
          </a:bodyPr>
          <a:lstStyle/>
          <a:p>
            <a:pPr algn="l" fontAlgn="base" marL="0" marR="0" indent="0" lvl="0"/>
            <a:r>
              <a:rPr b="false" i="false" strike="noStrike" sz="700" u="none">
                <a:solidFill>
                  <a:srgbClr val="4A4A49"/>
                </a:solidFill>
                <a:latin typeface="Calibri"/>
              </a:rPr>
              <a:t><![CDATA[AT&T Proprietary (Internal Use Only) Not for use or disclosure outside the AT&T companies except under written agreement]]></a:t>
            </a:r>
          </a:p>
        </p:txBody>
      </p:sp>
      <p:pic>
        <p:nvPicPr>
          <p:cNvPr id="4" name="PHPPowerPoint logo" descr="PHPPowerPoint 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477250" y="6286500"/>
            <a:ext cx="381000" cy="38100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pic>
        <p:nvPicPr>
          <p:cNvPr id="5" name="Result Chart" descr="PHPPowerPoint 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52500" y="1524000"/>
            <a:ext cx="6191250" cy="42481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6" name=""/>
          <p:cNvSpPr txBox="1"/>
          <p:nvPr/>
        </p:nvSpPr>
        <p:spPr>
          <a:xfrm rot="0">
            <a:off x="190500" y="428625"/>
            <a:ext cx="8858250" cy="476250"/>
          </a:xfrm>
          <a:prstGeom prst="rect"/>
        </p:spPr>
        <p:txBody>
          <a:bodyPr wrap="square" rtlCol="0" horzOverflow="overflow" vertOverflow="overflow" bIns="45720" lIns="91440" rIns="91440" tIns="45720" numCol="1">
            <a:spAutoFit/>
          </a:bodyPr>
          <a:lstStyle/>
          <a:p>
            <a:pPr algn="ctr" fontAlgn="base" marL="0" marR="0" indent="-238125" lvl="0"/>
            <a:r>
              <a:rPr b="false" i="false" strike="noStrike" sz="2300" u="none">
                <a:solidFill>
                  <a:srgbClr val="D66204"/>
                </a:solidFill>
                <a:latin typeface="Calibri"/>
              </a:rPr>
              <a:t><![CDATA[LTE 1900 Scan – EARFCN 1025 RSRP Histogram ]]></a:t>
            </a:r>
          </a:p>
        </p:txBody>
      </p:sp>
      <p:graphicFrame>
        <p:nvGraphicFramePr>
          <p:cNvPr id="7" name="" descr=""/>
          <p:cNvGraphicFramePr>
            <a:graphicFrameLocks noGrp="1"/>
          </p:cNvGraphicFramePr>
          <p:nvPr/>
        </p:nvGraphicFramePr>
        <p:xfrm>
          <a:off x="7239000" y="1905000"/>
          <a:ext cx="1428750" cy="0"/>
        </p:xfrm>
        <a:graphic>
          <a:graphicData uri="http://schemas.openxmlformats.org/drawingml/2006/table">
            <a:tbl>
              <a:tblPr firstRow="1" bandRow="1"/>
              <a:tblGrid>
                <a:gridCol w="1428750"/>
              </a:tblGrid>
              <a:tr h="36195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/>
                      <a:r>
                        <a:rPr b="false" i="false" strike="noStrike" sz="1000" u="none">
                          <a:solidFill>
                            <a:srgbClr val="000000"/>
                          </a:solidFill>
                          <a:latin typeface="Calibri"/>
                        </a:rPr>
                        <a:t><![CDATA[RSRP]]>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EEF0EB"/>
                    </a:solidFill>
                  </a:tcPr>
                </a:tc>
              </a:tr>
              <a:tr h="36195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/>
                      <a:r>
                        <a:rPr b="false" i="false" strike="noStrike" sz="1000" u="none">
                          <a:solidFill>
                            <a:srgbClr val="000000"/>
                          </a:solidFill>
                          <a:latin typeface="Calibri"/>
                        </a:rPr>
                        <a:t><![CDATA[-140 to -108]]>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DCEBCA"/>
                    </a:solidFill>
                  </a:tcPr>
                </a:tc>
              </a:tr>
              <a:tr h="36195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/>
                      <a:r>
                        <a:rPr b="false" i="false" strike="noStrike" sz="1000" u="none">
                          <a:solidFill>
                            <a:srgbClr val="000000"/>
                          </a:solidFill>
                          <a:latin typeface="Calibri"/>
                        </a:rPr>
                        <a:t><![CDATA[-108 to -98]]>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EEF0EB"/>
                    </a:solidFill>
                  </a:tcPr>
                </a:tc>
              </a:tr>
              <a:tr h="36195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/>
                      <a:r>
                        <a:rPr b="false" i="false" strike="noStrike" sz="1000" u="none">
                          <a:solidFill>
                            <a:srgbClr val="000000"/>
                          </a:solidFill>
                          <a:latin typeface="Calibri"/>
                        </a:rPr>
                        <a:t><![CDATA[-98 to -88]]>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DCEBCA"/>
                    </a:solidFill>
                  </a:tcPr>
                </a:tc>
              </a:tr>
              <a:tr h="36195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/>
                      <a:r>
                        <a:rPr b="false" i="false" strike="noStrike" sz="1000" u="none">
                          <a:solidFill>
                            <a:srgbClr val="000000"/>
                          </a:solidFill>
                          <a:latin typeface="Calibri"/>
                        </a:rPr>
                        <a:t><![CDATA[-88 to -78]]>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EEF0EB"/>
                    </a:solidFill>
                  </a:tcPr>
                </a:tc>
              </a:tr>
              <a:tr h="36195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/>
                      <a:r>
                        <a:rPr b="false" i="false" strike="noStrike" sz="1000" u="none">
                          <a:solidFill>
                            <a:srgbClr val="000000"/>
                          </a:solidFill>
                          <a:latin typeface="Calibri"/>
                        </a:rPr>
                        <a:t><![CDATA[-78 to -68]]>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DCEBCA"/>
                    </a:solidFill>
                  </a:tcPr>
                </a:tc>
              </a:tr>
              <a:tr h="36195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/>
                      <a:r>
                        <a:rPr b="false" i="false" strike="noStrike" sz="1000" u="none">
                          <a:solidFill>
                            <a:srgbClr val="000000"/>
                          </a:solidFill>
                          <a:latin typeface="Calibri"/>
                        </a:rPr>
                        <a:t><![CDATA[-68 to -30]]>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EEF0EB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" name="PHPPowerPoint logo" descr="PHPPowerPoint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477000" y="95250"/>
            <a:ext cx="2181225" cy="171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2" name=""/>
          <p:cNvSpPr txBox="1"/>
          <p:nvPr/>
        </p:nvSpPr>
        <p:spPr>
          <a:xfrm rot="0">
            <a:off x="666750" y="6286500"/>
            <a:ext cx="6667500" cy="476250"/>
          </a:xfrm>
          <a:prstGeom prst="rect"/>
        </p:spPr>
        <p:txBody>
          <a:bodyPr wrap="square" rtlCol="0" horzOverflow="overflow" vertOverflow="overflow" bIns="47625" lIns="91440" rIns="91440" tIns="47625" numCol="1">
            <a:spAutoFit/>
          </a:bodyPr>
          <a:lstStyle/>
          <a:p>
            <a:pPr algn="l" fontAlgn="base" marL="0" marR="0" indent="0" lvl="0"/>
            <a:r>
              <a:rPr b="false" i="false" strike="noStrike" sz="700" u="none">
                <a:solidFill>
                  <a:srgbClr val="4A4A49"/>
                </a:solidFill>
                <a:latin typeface="Calibri"/>
              </a:rPr>
              <a:t><![CDATA[© 2015 AT&T Intellectual Property. All rights reserved. AT&T and the AT&T logo are trademarks of AT&T Intellectual Property.]]></a:t>
            </a:r>
          </a:p>
        </p:txBody>
      </p:sp>
      <p:sp>
        <p:nvSpPr>
          <p:cNvPr id="3" name=""/>
          <p:cNvSpPr txBox="1"/>
          <p:nvPr/>
        </p:nvSpPr>
        <p:spPr>
          <a:xfrm rot="0">
            <a:off x="666750" y="6429375"/>
            <a:ext cx="6667500" cy="476250"/>
          </a:xfrm>
          <a:prstGeom prst="rect"/>
        </p:spPr>
        <p:txBody>
          <a:bodyPr wrap="square" rtlCol="0" horzOverflow="overflow" vertOverflow="overflow" bIns="47625" lIns="91440" rIns="91440" tIns="47625" numCol="1">
            <a:spAutoFit/>
          </a:bodyPr>
          <a:lstStyle/>
          <a:p>
            <a:pPr algn="l" fontAlgn="base" marL="0" marR="0" indent="0" lvl="0"/>
            <a:r>
              <a:rPr b="false" i="false" strike="noStrike" sz="700" u="none">
                <a:solidFill>
                  <a:srgbClr val="4A4A49"/>
                </a:solidFill>
                <a:latin typeface="Calibri"/>
              </a:rPr>
              <a:t><![CDATA[AT&T Proprietary (Internal Use Only) Not for use or disclosure outside the AT&T companies except under written agreement]]></a:t>
            </a:r>
          </a:p>
        </p:txBody>
      </p:sp>
      <p:pic>
        <p:nvPicPr>
          <p:cNvPr id="4" name="PHPPowerPoint logo" descr="PHPPowerPoint 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477250" y="6286500"/>
            <a:ext cx="381000" cy="38100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pic>
        <p:nvPicPr>
          <p:cNvPr id="5" name="Result Chart" descr="PHPPowerPoint 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52500" y="1524000"/>
            <a:ext cx="6191250" cy="42481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6" name=""/>
          <p:cNvSpPr txBox="1"/>
          <p:nvPr/>
        </p:nvSpPr>
        <p:spPr>
          <a:xfrm rot="0">
            <a:off x="190500" y="428625"/>
            <a:ext cx="8858250" cy="476250"/>
          </a:xfrm>
          <a:prstGeom prst="rect"/>
        </p:spPr>
        <p:txBody>
          <a:bodyPr wrap="square" rtlCol="0" horzOverflow="overflow" vertOverflow="overflow" bIns="45720" lIns="91440" rIns="91440" tIns="45720" numCol="1">
            <a:spAutoFit/>
          </a:bodyPr>
          <a:lstStyle/>
          <a:p>
            <a:pPr algn="ctr" fontAlgn="base" marL="0" marR="0" indent="-238125" lvl="0"/>
            <a:r>
              <a:rPr b="false" i="false" strike="noStrike" sz="2300" u="none">
                <a:solidFill>
                  <a:srgbClr val="D66204"/>
                </a:solidFill>
                <a:latin typeface="Calibri"/>
              </a:rPr>
              <a:t><![CDATA[LTE 1900 Scan – EARFCN 1025 RSSI Histogram ]]></a:t>
            </a:r>
          </a:p>
        </p:txBody>
      </p:sp>
      <p:graphicFrame>
        <p:nvGraphicFramePr>
          <p:cNvPr id="7" name="" descr=""/>
          <p:cNvGraphicFramePr>
            <a:graphicFrameLocks noGrp="1"/>
          </p:cNvGraphicFramePr>
          <p:nvPr/>
        </p:nvGraphicFramePr>
        <p:xfrm>
          <a:off x="7239000" y="1905000"/>
          <a:ext cx="1428750" cy="0"/>
        </p:xfrm>
        <a:graphic>
          <a:graphicData uri="http://schemas.openxmlformats.org/drawingml/2006/table">
            <a:tbl>
              <a:tblPr firstRow="1" bandRow="1"/>
              <a:tblGrid>
                <a:gridCol w="1428750"/>
              </a:tblGrid>
              <a:tr h="36195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/>
                      <a:r>
                        <a:rPr b="false" i="false" strike="noStrike" sz="1000" u="none">
                          <a:solidFill>
                            <a:srgbClr val="000000"/>
                          </a:solidFill>
                          <a:latin typeface="Calibri"/>
                        </a:rPr>
                        <a:t><![CDATA[RSSI]]>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EEF0EB"/>
                    </a:solidFill>
                  </a:tcPr>
                </a:tc>
              </a:tr>
              <a:tr h="36195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/>
                      <a:r>
                        <a:rPr b="false" i="false" strike="noStrike" sz="1000" u="none">
                          <a:solidFill>
                            <a:srgbClr val="000000"/>
                          </a:solidFill>
                          <a:latin typeface="Calibri"/>
                        </a:rPr>
                        <a:t><![CDATA[-140 to -105]]>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DCEBCA"/>
                    </a:solidFill>
                  </a:tcPr>
                </a:tc>
              </a:tr>
              <a:tr h="36195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/>
                      <a:r>
                        <a:rPr b="false" i="false" strike="noStrike" sz="1000" u="none">
                          <a:solidFill>
                            <a:srgbClr val="000000"/>
                          </a:solidFill>
                          <a:latin typeface="Calibri"/>
                        </a:rPr>
                        <a:t><![CDATA[-105 to -95]]>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EEF0EB"/>
                    </a:solidFill>
                  </a:tcPr>
                </a:tc>
              </a:tr>
              <a:tr h="36195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/>
                      <a:r>
                        <a:rPr b="false" i="false" strike="noStrike" sz="1000" u="none">
                          <a:solidFill>
                            <a:srgbClr val="000000"/>
                          </a:solidFill>
                          <a:latin typeface="Calibri"/>
                        </a:rPr>
                        <a:t><![CDATA[-95 to -85]]>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DCEBCA"/>
                    </a:solidFill>
                  </a:tcPr>
                </a:tc>
              </a:tr>
              <a:tr h="36195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/>
                      <a:r>
                        <a:rPr b="false" i="false" strike="noStrike" sz="1000" u="none">
                          <a:solidFill>
                            <a:srgbClr val="000000"/>
                          </a:solidFill>
                          <a:latin typeface="Calibri"/>
                        </a:rPr>
                        <a:t><![CDATA[-85 to -75]]>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EEF0EB"/>
                    </a:solidFill>
                  </a:tcPr>
                </a:tc>
              </a:tr>
              <a:tr h="36195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/>
                      <a:r>
                        <a:rPr b="false" i="false" strike="noStrike" sz="1000" u="none">
                          <a:solidFill>
                            <a:srgbClr val="000000"/>
                          </a:solidFill>
                          <a:latin typeface="Calibri"/>
                        </a:rPr>
                        <a:t><![CDATA[-75 to -65]]>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DCEBCA"/>
                    </a:solidFill>
                  </a:tcPr>
                </a:tc>
              </a:tr>
              <a:tr h="36195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/>
                      <a:r>
                        <a:rPr b="false" i="false" strike="noStrike" sz="1000" u="none">
                          <a:solidFill>
                            <a:srgbClr val="000000"/>
                          </a:solidFill>
                          <a:latin typeface="Calibri"/>
                        </a:rPr>
                        <a:t><![CDATA[-65 to -30]]>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EEF0EB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" name="PHPPowerPoint logo" descr="PHPPowerPoint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477000" y="95250"/>
            <a:ext cx="2181225" cy="171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2" name=""/>
          <p:cNvSpPr txBox="1"/>
          <p:nvPr/>
        </p:nvSpPr>
        <p:spPr>
          <a:xfrm rot="0">
            <a:off x="666750" y="6286500"/>
            <a:ext cx="6667500" cy="476250"/>
          </a:xfrm>
          <a:prstGeom prst="rect"/>
        </p:spPr>
        <p:txBody>
          <a:bodyPr wrap="square" rtlCol="0" horzOverflow="overflow" vertOverflow="overflow" bIns="47625" lIns="91440" rIns="91440" tIns="47625" numCol="1">
            <a:spAutoFit/>
          </a:bodyPr>
          <a:lstStyle/>
          <a:p>
            <a:pPr algn="l" fontAlgn="base" marL="0" marR="0" indent="0" lvl="0"/>
            <a:r>
              <a:rPr b="false" i="false" strike="noStrike" sz="700" u="none">
                <a:solidFill>
                  <a:srgbClr val="4A4A49"/>
                </a:solidFill>
                <a:latin typeface="Calibri"/>
              </a:rPr>
              <a:t><![CDATA[© 2015 AT&T Intellectual Property. All rights reserved. AT&T and the AT&T logo are trademarks of AT&T Intellectual Property.]]></a:t>
            </a:r>
          </a:p>
        </p:txBody>
      </p:sp>
      <p:sp>
        <p:nvSpPr>
          <p:cNvPr id="3" name=""/>
          <p:cNvSpPr txBox="1"/>
          <p:nvPr/>
        </p:nvSpPr>
        <p:spPr>
          <a:xfrm rot="0">
            <a:off x="666750" y="6429375"/>
            <a:ext cx="6667500" cy="476250"/>
          </a:xfrm>
          <a:prstGeom prst="rect"/>
        </p:spPr>
        <p:txBody>
          <a:bodyPr wrap="square" rtlCol="0" horzOverflow="overflow" vertOverflow="overflow" bIns="47625" lIns="91440" rIns="91440" tIns="47625" numCol="1">
            <a:spAutoFit/>
          </a:bodyPr>
          <a:lstStyle/>
          <a:p>
            <a:pPr algn="l" fontAlgn="base" marL="0" marR="0" indent="0" lvl="0"/>
            <a:r>
              <a:rPr b="false" i="false" strike="noStrike" sz="700" u="none">
                <a:solidFill>
                  <a:srgbClr val="4A4A49"/>
                </a:solidFill>
                <a:latin typeface="Calibri"/>
              </a:rPr>
              <a:t><![CDATA[AT&T Proprietary (Internal Use Only) Not for use or disclosure outside the AT&T companies except under written agreement]]></a:t>
            </a:r>
          </a:p>
        </p:txBody>
      </p:sp>
      <p:pic>
        <p:nvPicPr>
          <p:cNvPr id="4" name="PHPPowerPoint logo" descr="PHPPowerPoint 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477250" y="6286500"/>
            <a:ext cx="381000" cy="38100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pic>
        <p:nvPicPr>
          <p:cNvPr id="5" name="Result Chart" descr="PHPPowerPoint 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52500" y="1524000"/>
            <a:ext cx="6191250" cy="42481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6" name=""/>
          <p:cNvSpPr txBox="1"/>
          <p:nvPr/>
        </p:nvSpPr>
        <p:spPr>
          <a:xfrm rot="0">
            <a:off x="190500" y="428625"/>
            <a:ext cx="8858250" cy="476250"/>
          </a:xfrm>
          <a:prstGeom prst="rect"/>
        </p:spPr>
        <p:txBody>
          <a:bodyPr wrap="square" rtlCol="0" horzOverflow="overflow" vertOverflow="overflow" bIns="45720" lIns="91440" rIns="91440" tIns="45720" numCol="1">
            <a:spAutoFit/>
          </a:bodyPr>
          <a:lstStyle/>
          <a:p>
            <a:pPr algn="ctr" fontAlgn="base" marL="0" marR="0" indent="-238125" lvl="0"/>
            <a:r>
              <a:rPr b="false" i="false" strike="noStrike" sz="2300" u="none">
                <a:solidFill>
                  <a:srgbClr val="D66204"/>
                </a:solidFill>
                <a:latin typeface="Calibri"/>
              </a:rPr>
              <a:t><![CDATA[LTE 1900 Scan – EARFCN 1025 SINR Histogram ]]></a:t>
            </a:r>
          </a:p>
        </p:txBody>
      </p:sp>
      <p:graphicFrame>
        <p:nvGraphicFramePr>
          <p:cNvPr id="7" name="" descr=""/>
          <p:cNvGraphicFramePr>
            <a:graphicFrameLocks noGrp="1"/>
          </p:cNvGraphicFramePr>
          <p:nvPr/>
        </p:nvGraphicFramePr>
        <p:xfrm>
          <a:off x="7239000" y="1905000"/>
          <a:ext cx="1428750" cy="0"/>
        </p:xfrm>
        <a:graphic>
          <a:graphicData uri="http://schemas.openxmlformats.org/drawingml/2006/table">
            <a:tbl>
              <a:tblPr firstRow="1" bandRow="1"/>
              <a:tblGrid>
                <a:gridCol w="1428750"/>
              </a:tblGrid>
              <a:tr h="36195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/>
                      <a:r>
                        <a:rPr b="false" i="false" strike="noStrike" sz="1000" u="none">
                          <a:solidFill>
                            <a:srgbClr val="000000"/>
                          </a:solidFill>
                          <a:latin typeface="Calibri"/>
                        </a:rPr>
                        <a:t><![CDATA[SINR]]>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EEF0EB"/>
                    </a:solidFill>
                  </a:tcPr>
                </a:tc>
              </a:tr>
              <a:tr h="36195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/>
                      <a:r>
                        <a:rPr b="false" i="false" strike="noStrike" sz="1000" u="none">
                          <a:solidFill>
                            <a:srgbClr val="000000"/>
                          </a:solidFill>
                          <a:latin typeface="Calibri"/>
                        </a:rPr>
                        <a:t><![CDATA[-50 to -4]]>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DCEBCA"/>
                    </a:solidFill>
                  </a:tcPr>
                </a:tc>
              </a:tr>
              <a:tr h="36195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/>
                      <a:r>
                        <a:rPr b="false" i="false" strike="noStrike" sz="1000" u="none">
                          <a:solidFill>
                            <a:srgbClr val="000000"/>
                          </a:solidFill>
                          <a:latin typeface="Calibri"/>
                        </a:rPr>
                        <a:t><![CDATA[-4 to 0]]>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EEF0EB"/>
                    </a:solidFill>
                  </a:tcPr>
                </a:tc>
              </a:tr>
              <a:tr h="36195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/>
                      <a:r>
                        <a:rPr b="false" i="false" strike="noStrike" sz="1000" u="none">
                          <a:solidFill>
                            <a:srgbClr val="000000"/>
                          </a:solidFill>
                          <a:latin typeface="Calibri"/>
                        </a:rPr>
                        <a:t><![CDATA[0 to 5]]>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DCEBCA"/>
                    </a:solidFill>
                  </a:tcPr>
                </a:tc>
              </a:tr>
              <a:tr h="36195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/>
                      <a:r>
                        <a:rPr b="false" i="false" strike="noStrike" sz="1000" u="none">
                          <a:solidFill>
                            <a:srgbClr val="000000"/>
                          </a:solidFill>
                          <a:latin typeface="Calibri"/>
                        </a:rPr>
                        <a:t><![CDATA[5 to 10]]>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EEF0EB"/>
                    </a:solidFill>
                  </a:tcPr>
                </a:tc>
              </a:tr>
              <a:tr h="36195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/>
                      <a:r>
                        <a:rPr b="false" i="false" strike="noStrike" sz="1000" u="none">
                          <a:solidFill>
                            <a:srgbClr val="000000"/>
                          </a:solidFill>
                          <a:latin typeface="Calibri"/>
                        </a:rPr>
                        <a:t><![CDATA[10 to 50]]>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DCEBCA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" name="PHPPowerPoint logo" descr="PHPPowerPoint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477000" y="95250"/>
            <a:ext cx="2181225" cy="171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2" name=""/>
          <p:cNvSpPr txBox="1"/>
          <p:nvPr/>
        </p:nvSpPr>
        <p:spPr>
          <a:xfrm rot="0">
            <a:off x="666750" y="6286500"/>
            <a:ext cx="6667500" cy="476250"/>
          </a:xfrm>
          <a:prstGeom prst="rect"/>
        </p:spPr>
        <p:txBody>
          <a:bodyPr wrap="square" rtlCol="0" horzOverflow="overflow" vertOverflow="overflow" bIns="47625" lIns="91440" rIns="91440" tIns="47625" numCol="1">
            <a:spAutoFit/>
          </a:bodyPr>
          <a:lstStyle/>
          <a:p>
            <a:pPr algn="l" fontAlgn="base" marL="0" marR="0" indent="0" lvl="0"/>
            <a:r>
              <a:rPr b="false" i="false" strike="noStrike" sz="700" u="none">
                <a:solidFill>
                  <a:srgbClr val="4A4A49"/>
                </a:solidFill>
                <a:latin typeface="Calibri"/>
              </a:rPr>
              <a:t><![CDATA[© 2015 AT&T Intellectual Property. All rights reserved. AT&T and the AT&T logo are trademarks of AT&T Intellectual Property.]]></a:t>
            </a:r>
          </a:p>
        </p:txBody>
      </p:sp>
      <p:sp>
        <p:nvSpPr>
          <p:cNvPr id="3" name=""/>
          <p:cNvSpPr txBox="1"/>
          <p:nvPr/>
        </p:nvSpPr>
        <p:spPr>
          <a:xfrm rot="0">
            <a:off x="666750" y="6429375"/>
            <a:ext cx="6667500" cy="476250"/>
          </a:xfrm>
          <a:prstGeom prst="rect"/>
        </p:spPr>
        <p:txBody>
          <a:bodyPr wrap="square" rtlCol="0" horzOverflow="overflow" vertOverflow="overflow" bIns="47625" lIns="91440" rIns="91440" tIns="47625" numCol="1">
            <a:spAutoFit/>
          </a:bodyPr>
          <a:lstStyle/>
          <a:p>
            <a:pPr algn="l" fontAlgn="base" marL="0" marR="0" indent="0" lvl="0"/>
            <a:r>
              <a:rPr b="false" i="false" strike="noStrike" sz="700" u="none">
                <a:solidFill>
                  <a:srgbClr val="4A4A49"/>
                </a:solidFill>
                <a:latin typeface="Calibri"/>
              </a:rPr>
              <a:t><![CDATA[AT&T Proprietary (Internal Use Only) Not for use or disclosure outside the AT&T companies except under written agreement]]></a:t>
            </a:r>
          </a:p>
        </p:txBody>
      </p:sp>
      <p:pic>
        <p:nvPicPr>
          <p:cNvPr id="4" name="PHPPowerPoint logo" descr="PHPPowerPoint 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477250" y="6286500"/>
            <a:ext cx="381000" cy="38100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pic>
        <p:nvPicPr>
          <p:cNvPr id="5" name="Result Chart" descr="PHPPowerPoint 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52500" y="1524000"/>
            <a:ext cx="6191250" cy="42481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6" name=""/>
          <p:cNvSpPr txBox="1"/>
          <p:nvPr/>
        </p:nvSpPr>
        <p:spPr>
          <a:xfrm rot="0">
            <a:off x="190500" y="428625"/>
            <a:ext cx="8858250" cy="476250"/>
          </a:xfrm>
          <a:prstGeom prst="rect"/>
        </p:spPr>
        <p:txBody>
          <a:bodyPr wrap="square" rtlCol="0" horzOverflow="overflow" vertOverflow="overflow" bIns="45720" lIns="91440" rIns="91440" tIns="45720" numCol="1">
            <a:spAutoFit/>
          </a:bodyPr>
          <a:lstStyle/>
          <a:p>
            <a:pPr algn="ctr" fontAlgn="base" marL="0" marR="0" indent="-238125" lvl="0"/>
            <a:r>
              <a:rPr b="false" i="false" strike="noStrike" sz="2300" u="none">
                <a:solidFill>
                  <a:srgbClr val="D66204"/>
                </a:solidFill>
                <a:latin typeface="Calibri"/>
              </a:rPr>
              <a:t><![CDATA[UMTS 850 Ue – UARFCN 4358 Ec (RSCP) Histogram ]]></a:t>
            </a:r>
          </a:p>
        </p:txBody>
      </p:sp>
      <p:graphicFrame>
        <p:nvGraphicFramePr>
          <p:cNvPr id="7" name="" descr=""/>
          <p:cNvGraphicFramePr>
            <a:graphicFrameLocks noGrp="1"/>
          </p:cNvGraphicFramePr>
          <p:nvPr/>
        </p:nvGraphicFramePr>
        <p:xfrm>
          <a:off x="7239000" y="1905000"/>
          <a:ext cx="1428750" cy="0"/>
        </p:xfrm>
        <a:graphic>
          <a:graphicData uri="http://schemas.openxmlformats.org/drawingml/2006/table">
            <a:tbl>
              <a:tblPr firstRow="1" bandRow="1"/>
              <a:tblGrid>
                <a:gridCol w="1428750"/>
              </a:tblGrid>
              <a:tr h="36195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/>
                      <a:r>
                        <a:rPr b="false" i="false" strike="noStrike" sz="1000" u="none">
                          <a:solidFill>
                            <a:srgbClr val="000000"/>
                          </a:solidFill>
                          <a:latin typeface="Calibri"/>
                        </a:rPr>
                        <a:t><![CDATA[RX Power]]>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EEF0EB"/>
                    </a:solidFill>
                  </a:tcPr>
                </a:tc>
              </a:tr>
              <a:tr h="36195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/>
                      <a:r>
                        <a:rPr b="false" i="false" strike="noStrike" sz="1000" u="none">
                          <a:solidFill>
                            <a:srgbClr val="000000"/>
                          </a:solidFill>
                          <a:latin typeface="Calibri"/>
                        </a:rPr>
                        <a:t><![CDATA[-140 to -105]]>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DCEBCA"/>
                    </a:solidFill>
                  </a:tcPr>
                </a:tc>
              </a:tr>
              <a:tr h="36195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/>
                      <a:r>
                        <a:rPr b="false" i="false" strike="noStrike" sz="1000" u="none">
                          <a:solidFill>
                            <a:srgbClr val="000000"/>
                          </a:solidFill>
                          <a:latin typeface="Calibri"/>
                        </a:rPr>
                        <a:t><![CDATA[-105 to -95]]>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EEF0EB"/>
                    </a:solidFill>
                  </a:tcPr>
                </a:tc>
              </a:tr>
              <a:tr h="36195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/>
                      <a:r>
                        <a:rPr b="false" i="false" strike="noStrike" sz="1000" u="none">
                          <a:solidFill>
                            <a:srgbClr val="000000"/>
                          </a:solidFill>
                          <a:latin typeface="Calibri"/>
                        </a:rPr>
                        <a:t><![CDATA[-95 to -85]]>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DCEBCA"/>
                    </a:solidFill>
                  </a:tcPr>
                </a:tc>
              </a:tr>
              <a:tr h="36195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/>
                      <a:r>
                        <a:rPr b="false" i="false" strike="noStrike" sz="1000" u="none">
                          <a:solidFill>
                            <a:srgbClr val="000000"/>
                          </a:solidFill>
                          <a:latin typeface="Calibri"/>
                        </a:rPr>
                        <a:t><![CDATA[-85 to -75]]>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EEF0EB"/>
                    </a:solidFill>
                  </a:tcPr>
                </a:tc>
              </a:tr>
              <a:tr h="36195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/>
                      <a:r>
                        <a:rPr b="false" i="false" strike="noStrike" sz="1000" u="none">
                          <a:solidFill>
                            <a:srgbClr val="000000"/>
                          </a:solidFill>
                          <a:latin typeface="Calibri"/>
                        </a:rPr>
                        <a:t><![CDATA[-75 to -65]]>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DCEBCA"/>
                    </a:solidFill>
                  </a:tcPr>
                </a:tc>
              </a:tr>
              <a:tr h="36195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/>
                      <a:r>
                        <a:rPr b="false" i="false" strike="noStrike" sz="1000" u="none">
                          <a:solidFill>
                            <a:srgbClr val="000000"/>
                          </a:solidFill>
                          <a:latin typeface="Calibri"/>
                        </a:rPr>
                        <a:t><![CDATA[-65 to -30]]>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EEF0EB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" name="PHPPowerPoint logo" descr="PHPPowerPoint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477000" y="95250"/>
            <a:ext cx="2181225" cy="171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2" name=""/>
          <p:cNvSpPr txBox="1"/>
          <p:nvPr/>
        </p:nvSpPr>
        <p:spPr>
          <a:xfrm rot="0">
            <a:off x="666750" y="6286500"/>
            <a:ext cx="6667500" cy="476250"/>
          </a:xfrm>
          <a:prstGeom prst="rect"/>
        </p:spPr>
        <p:txBody>
          <a:bodyPr wrap="square" rtlCol="0" horzOverflow="overflow" vertOverflow="overflow" bIns="47625" lIns="91440" rIns="91440" tIns="47625" numCol="1">
            <a:spAutoFit/>
          </a:bodyPr>
          <a:lstStyle/>
          <a:p>
            <a:pPr algn="l" fontAlgn="base" marL="0" marR="0" indent="0" lvl="0"/>
            <a:r>
              <a:rPr b="false" i="false" strike="noStrike" sz="700" u="none">
                <a:solidFill>
                  <a:srgbClr val="4A4A49"/>
                </a:solidFill>
                <a:latin typeface="Calibri"/>
              </a:rPr>
              <a:t><![CDATA[© 2015 AT&T Intellectual Property. All rights reserved. AT&T and the AT&T logo are trademarks of AT&T Intellectual Property.]]></a:t>
            </a:r>
          </a:p>
        </p:txBody>
      </p:sp>
      <p:sp>
        <p:nvSpPr>
          <p:cNvPr id="3" name=""/>
          <p:cNvSpPr txBox="1"/>
          <p:nvPr/>
        </p:nvSpPr>
        <p:spPr>
          <a:xfrm rot="0">
            <a:off x="666750" y="6429375"/>
            <a:ext cx="6667500" cy="476250"/>
          </a:xfrm>
          <a:prstGeom prst="rect"/>
        </p:spPr>
        <p:txBody>
          <a:bodyPr wrap="square" rtlCol="0" horzOverflow="overflow" vertOverflow="overflow" bIns="47625" lIns="91440" rIns="91440" tIns="47625" numCol="1">
            <a:spAutoFit/>
          </a:bodyPr>
          <a:lstStyle/>
          <a:p>
            <a:pPr algn="l" fontAlgn="base" marL="0" marR="0" indent="0" lvl="0"/>
            <a:r>
              <a:rPr b="false" i="false" strike="noStrike" sz="700" u="none">
                <a:solidFill>
                  <a:srgbClr val="4A4A49"/>
                </a:solidFill>
                <a:latin typeface="Calibri"/>
              </a:rPr>
              <a:t><![CDATA[AT&T Proprietary (Internal Use Only) Not for use or disclosure outside the AT&T companies except under written agreement]]></a:t>
            </a:r>
          </a:p>
        </p:txBody>
      </p:sp>
      <p:pic>
        <p:nvPicPr>
          <p:cNvPr id="4" name="PHPPowerPoint logo" descr="PHPPowerPoint 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477250" y="6286500"/>
            <a:ext cx="381000" cy="38100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pic>
        <p:nvPicPr>
          <p:cNvPr id="5" name="Result Chart" descr="PHPPowerPoint 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52500" y="1524000"/>
            <a:ext cx="6191250" cy="42481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6" name=""/>
          <p:cNvSpPr txBox="1"/>
          <p:nvPr/>
        </p:nvSpPr>
        <p:spPr>
          <a:xfrm rot="0">
            <a:off x="190500" y="428625"/>
            <a:ext cx="8858250" cy="476250"/>
          </a:xfrm>
          <a:prstGeom prst="rect"/>
        </p:spPr>
        <p:txBody>
          <a:bodyPr wrap="square" rtlCol="0" horzOverflow="overflow" vertOverflow="overflow" bIns="45720" lIns="91440" rIns="91440" tIns="45720" numCol="1">
            <a:spAutoFit/>
          </a:bodyPr>
          <a:lstStyle/>
          <a:p>
            <a:pPr algn="ctr" fontAlgn="base" marL="0" marR="0" indent="-238125" lvl="0"/>
            <a:r>
              <a:rPr b="false" i="false" strike="noStrike" sz="2300" u="none">
                <a:solidFill>
                  <a:srgbClr val="D66204"/>
                </a:solidFill>
                <a:latin typeface="Calibri"/>
              </a:rPr>
              <a:t><![CDATA[UMTS 850 Ue  – UARFCN 4358  Io (RSSI) Histogram ]]></a:t>
            </a:r>
          </a:p>
        </p:txBody>
      </p:sp>
      <p:graphicFrame>
        <p:nvGraphicFramePr>
          <p:cNvPr id="7" name="" descr=""/>
          <p:cNvGraphicFramePr>
            <a:graphicFrameLocks noGrp="1"/>
          </p:cNvGraphicFramePr>
          <p:nvPr/>
        </p:nvGraphicFramePr>
        <p:xfrm>
          <a:off x="7239000" y="1905000"/>
          <a:ext cx="1428750" cy="0"/>
        </p:xfrm>
        <a:graphic>
          <a:graphicData uri="http://schemas.openxmlformats.org/drawingml/2006/table">
            <a:tbl>
              <a:tblPr firstRow="1" bandRow="1"/>
              <a:tblGrid>
                <a:gridCol w="1428750"/>
              </a:tblGrid>
              <a:tr h="36195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/>
                      <a:r>
                        <a:rPr b="false" i="false" strike="noStrike" sz="1000" u="none">
                          <a:solidFill>
                            <a:srgbClr val="000000"/>
                          </a:solidFill>
                          <a:latin typeface="Calibri"/>
                        </a:rPr>
                        <a:t><![CDATA[RSCP]]>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EEF0EB"/>
                    </a:solidFill>
                  </a:tcPr>
                </a:tc>
              </a:tr>
              <a:tr h="36195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/>
                      <a:r>
                        <a:rPr b="false" i="false" strike="noStrike" sz="1000" u="none">
                          <a:solidFill>
                            <a:srgbClr val="000000"/>
                          </a:solidFill>
                          <a:latin typeface="Calibri"/>
                        </a:rPr>
                        <a:t><![CDATA[-140 to -105]]>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DCEBCA"/>
                    </a:solidFill>
                  </a:tcPr>
                </a:tc>
              </a:tr>
              <a:tr h="36195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/>
                      <a:r>
                        <a:rPr b="false" i="false" strike="noStrike" sz="1000" u="none">
                          <a:solidFill>
                            <a:srgbClr val="000000"/>
                          </a:solidFill>
                          <a:latin typeface="Calibri"/>
                        </a:rPr>
                        <a:t><![CDATA[-105 to -95]]>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EEF0EB"/>
                    </a:solidFill>
                  </a:tcPr>
                </a:tc>
              </a:tr>
              <a:tr h="36195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/>
                      <a:r>
                        <a:rPr b="false" i="false" strike="noStrike" sz="1000" u="none">
                          <a:solidFill>
                            <a:srgbClr val="000000"/>
                          </a:solidFill>
                          <a:latin typeface="Calibri"/>
                        </a:rPr>
                        <a:t><![CDATA[-95 to -85]]>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DCEBCA"/>
                    </a:solidFill>
                  </a:tcPr>
                </a:tc>
              </a:tr>
              <a:tr h="36195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/>
                      <a:r>
                        <a:rPr b="false" i="false" strike="noStrike" sz="1000" u="none">
                          <a:solidFill>
                            <a:srgbClr val="000000"/>
                          </a:solidFill>
                          <a:latin typeface="Calibri"/>
                        </a:rPr>
                        <a:t><![CDATA[-85 to -75]]>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EEF0EB"/>
                    </a:solidFill>
                  </a:tcPr>
                </a:tc>
              </a:tr>
              <a:tr h="36195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/>
                      <a:r>
                        <a:rPr b="false" i="false" strike="noStrike" sz="1000" u="none">
                          <a:solidFill>
                            <a:srgbClr val="000000"/>
                          </a:solidFill>
                          <a:latin typeface="Calibri"/>
                        </a:rPr>
                        <a:t><![CDATA[-75 to -65]]>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DCEBCA"/>
                    </a:solidFill>
                  </a:tcPr>
                </a:tc>
              </a:tr>
              <a:tr h="36195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/>
                      <a:r>
                        <a:rPr b="false" i="false" strike="noStrike" sz="1000" u="none">
                          <a:solidFill>
                            <a:srgbClr val="000000"/>
                          </a:solidFill>
                          <a:latin typeface="Calibri"/>
                        </a:rPr>
                        <a:t><![CDATA[-65 to -30]]>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EEF0EB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" name="PHPPowerPoint logo" descr="PHPPowerPoint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477000" y="95250"/>
            <a:ext cx="2181225" cy="171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2" name=""/>
          <p:cNvSpPr txBox="1"/>
          <p:nvPr/>
        </p:nvSpPr>
        <p:spPr>
          <a:xfrm rot="0">
            <a:off x="666750" y="6286500"/>
            <a:ext cx="6667500" cy="476250"/>
          </a:xfrm>
          <a:prstGeom prst="rect"/>
        </p:spPr>
        <p:txBody>
          <a:bodyPr wrap="square" rtlCol="0" horzOverflow="overflow" vertOverflow="overflow" bIns="47625" lIns="91440" rIns="91440" tIns="47625" numCol="1">
            <a:spAutoFit/>
          </a:bodyPr>
          <a:lstStyle/>
          <a:p>
            <a:pPr algn="l" fontAlgn="base" marL="0" marR="0" indent="0" lvl="0"/>
            <a:r>
              <a:rPr b="false" i="false" strike="noStrike" sz="700" u="none">
                <a:solidFill>
                  <a:srgbClr val="4A4A49"/>
                </a:solidFill>
                <a:latin typeface="Calibri"/>
              </a:rPr>
              <a:t><![CDATA[© 2015 AT&T Intellectual Property. All rights reserved. AT&T and the AT&T logo are trademarks of AT&T Intellectual Property.]]></a:t>
            </a:r>
          </a:p>
        </p:txBody>
      </p:sp>
      <p:sp>
        <p:nvSpPr>
          <p:cNvPr id="3" name=""/>
          <p:cNvSpPr txBox="1"/>
          <p:nvPr/>
        </p:nvSpPr>
        <p:spPr>
          <a:xfrm rot="0">
            <a:off x="666750" y="6429375"/>
            <a:ext cx="6667500" cy="476250"/>
          </a:xfrm>
          <a:prstGeom prst="rect"/>
        </p:spPr>
        <p:txBody>
          <a:bodyPr wrap="square" rtlCol="0" horzOverflow="overflow" vertOverflow="overflow" bIns="47625" lIns="91440" rIns="91440" tIns="47625" numCol="1">
            <a:spAutoFit/>
          </a:bodyPr>
          <a:lstStyle/>
          <a:p>
            <a:pPr algn="l" fontAlgn="base" marL="0" marR="0" indent="0" lvl="0"/>
            <a:r>
              <a:rPr b="false" i="false" strike="noStrike" sz="700" u="none">
                <a:solidFill>
                  <a:srgbClr val="4A4A49"/>
                </a:solidFill>
                <a:latin typeface="Calibri"/>
              </a:rPr>
              <a:t><![CDATA[AT&T Proprietary (Internal Use Only) Not for use or disclosure outside the AT&T companies except under written agreement]]></a:t>
            </a:r>
          </a:p>
        </p:txBody>
      </p:sp>
      <p:pic>
        <p:nvPicPr>
          <p:cNvPr id="4" name="PHPPowerPoint logo" descr="PHPPowerPoint 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477250" y="6286500"/>
            <a:ext cx="381000" cy="38100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pic>
        <p:nvPicPr>
          <p:cNvPr id="5" name="Result Chart" descr="PHPPowerPoint 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52500" y="1524000"/>
            <a:ext cx="6191250" cy="42481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6" name=""/>
          <p:cNvSpPr txBox="1"/>
          <p:nvPr/>
        </p:nvSpPr>
        <p:spPr>
          <a:xfrm rot="0">
            <a:off x="190500" y="428625"/>
            <a:ext cx="8858250" cy="476250"/>
          </a:xfrm>
          <a:prstGeom prst="rect"/>
        </p:spPr>
        <p:txBody>
          <a:bodyPr wrap="square" rtlCol="0" horzOverflow="overflow" vertOverflow="overflow" bIns="45720" lIns="91440" rIns="91440" tIns="45720" numCol="1">
            <a:spAutoFit/>
          </a:bodyPr>
          <a:lstStyle/>
          <a:p>
            <a:pPr algn="ctr" fontAlgn="base" marL="0" marR="0" indent="-238125" lvl="0"/>
            <a:r>
              <a:rPr b="false" i="false" strike="noStrike" sz="2300" u="none">
                <a:solidFill>
                  <a:srgbClr val="D66204"/>
                </a:solidFill>
                <a:latin typeface="Calibri"/>
              </a:rPr>
              <a:t><![CDATA[UMTS 850 Ue  – UARFCN 4358  Ec/Io Histogram ]]></a:t>
            </a:r>
          </a:p>
        </p:txBody>
      </p:sp>
      <p:graphicFrame>
        <p:nvGraphicFramePr>
          <p:cNvPr id="7" name="" descr=""/>
          <p:cNvGraphicFramePr>
            <a:graphicFrameLocks noGrp="1"/>
          </p:cNvGraphicFramePr>
          <p:nvPr/>
        </p:nvGraphicFramePr>
        <p:xfrm>
          <a:off x="7239000" y="1905000"/>
          <a:ext cx="1428750" cy="0"/>
        </p:xfrm>
        <a:graphic>
          <a:graphicData uri="http://schemas.openxmlformats.org/drawingml/2006/table">
            <a:tbl>
              <a:tblPr firstRow="1" bandRow="1"/>
              <a:tblGrid>
                <a:gridCol w="1428750"/>
              </a:tblGrid>
              <a:tr h="36195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/>
                      <a:r>
                        <a:rPr b="false" i="false" strike="noStrike" sz="1000" u="none">
                          <a:solidFill>
                            <a:srgbClr val="000000"/>
                          </a:solidFill>
                          <a:latin typeface="Calibri"/>
                        </a:rPr>
                        <a:t><![CDATA[Ec Io]]>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EEF0EB"/>
                    </a:solidFill>
                  </a:tcPr>
                </a:tc>
              </a:tr>
              <a:tr h="36195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/>
                      <a:r>
                        <a:rPr b="false" i="false" strike="noStrike" sz="1000" u="none">
                          <a:solidFill>
                            <a:srgbClr val="000000"/>
                          </a:solidFill>
                          <a:latin typeface="Calibri"/>
                        </a:rPr>
                        <a:t><![CDATA[-16 to -14]]>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DCEBCA"/>
                    </a:solidFill>
                  </a:tcPr>
                </a:tc>
              </a:tr>
              <a:tr h="36195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/>
                      <a:r>
                        <a:rPr b="false" i="false" strike="noStrike" sz="1000" u="none">
                          <a:solidFill>
                            <a:srgbClr val="000000"/>
                          </a:solidFill>
                          <a:latin typeface="Calibri"/>
                        </a:rPr>
                        <a:t><![CDATA[-14 to -10]]>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EEF0EB"/>
                    </a:solidFill>
                  </a:tcPr>
                </a:tc>
              </a:tr>
              <a:tr h="36195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/>
                      <a:r>
                        <a:rPr b="false" i="false" strike="noStrike" sz="1000" u="none">
                          <a:solidFill>
                            <a:srgbClr val="000000"/>
                          </a:solidFill>
                          <a:latin typeface="Calibri"/>
                        </a:rPr>
                        <a:t><![CDATA[-10 to -7]]>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DCEBCA"/>
                    </a:solidFill>
                  </a:tcPr>
                </a:tc>
              </a:tr>
              <a:tr h="36195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/>
                      <a:r>
                        <a:rPr b="false" i="false" strike="noStrike" sz="1000" u="none">
                          <a:solidFill>
                            <a:srgbClr val="000000"/>
                          </a:solidFill>
                          <a:latin typeface="Calibri"/>
                        </a:rPr>
                        <a:t><![CDATA[-7 to 0]]>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EEF0EB"/>
                    </a:solidFill>
                  </a:tcPr>
                </a:tc>
              </a:tr>
              <a:tr h="36195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/>
                      <a:r>
                        <a:rPr b="false" i="false" strike="noStrike" sz="1000" u="none">
                          <a:solidFill>
                            <a:srgbClr val="000000"/>
                          </a:solidFill>
                          <a:latin typeface="Calibri"/>
                        </a:rPr>
                        <a:t><![CDATA[0 to -16]]>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DCEBCA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" name="PHPPowerPoint logo" descr="PHPPowerPoint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477000" y="95250"/>
            <a:ext cx="2181225" cy="171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2" name=""/>
          <p:cNvSpPr txBox="1"/>
          <p:nvPr/>
        </p:nvSpPr>
        <p:spPr>
          <a:xfrm rot="0">
            <a:off x="666750" y="6286500"/>
            <a:ext cx="6667500" cy="476250"/>
          </a:xfrm>
          <a:prstGeom prst="rect"/>
        </p:spPr>
        <p:txBody>
          <a:bodyPr wrap="square" rtlCol="0" horzOverflow="overflow" vertOverflow="overflow" bIns="47625" lIns="91440" rIns="91440" tIns="47625" numCol="1">
            <a:spAutoFit/>
          </a:bodyPr>
          <a:lstStyle/>
          <a:p>
            <a:pPr algn="l" fontAlgn="base" marL="0" marR="0" indent="0" lvl="0"/>
            <a:r>
              <a:rPr b="false" i="false" strike="noStrike" sz="700" u="none">
                <a:solidFill>
                  <a:srgbClr val="4A4A49"/>
                </a:solidFill>
                <a:latin typeface="Calibri"/>
              </a:rPr>
              <a:t><![CDATA[© 2015 AT&T Intellectual Property. All rights reserved. AT&T and the AT&T logo are trademarks of AT&T Intellectual Property.]]></a:t>
            </a:r>
          </a:p>
        </p:txBody>
      </p:sp>
      <p:sp>
        <p:nvSpPr>
          <p:cNvPr id="3" name=""/>
          <p:cNvSpPr txBox="1"/>
          <p:nvPr/>
        </p:nvSpPr>
        <p:spPr>
          <a:xfrm rot="0">
            <a:off x="666750" y="6429375"/>
            <a:ext cx="6667500" cy="476250"/>
          </a:xfrm>
          <a:prstGeom prst="rect"/>
        </p:spPr>
        <p:txBody>
          <a:bodyPr wrap="square" rtlCol="0" horzOverflow="overflow" vertOverflow="overflow" bIns="47625" lIns="91440" rIns="91440" tIns="47625" numCol="1">
            <a:spAutoFit/>
          </a:bodyPr>
          <a:lstStyle/>
          <a:p>
            <a:pPr algn="l" fontAlgn="base" marL="0" marR="0" indent="0" lvl="0"/>
            <a:r>
              <a:rPr b="false" i="false" strike="noStrike" sz="700" u="none">
                <a:solidFill>
                  <a:srgbClr val="4A4A49"/>
                </a:solidFill>
                <a:latin typeface="Calibri"/>
              </a:rPr>
              <a:t><![CDATA[AT&T Proprietary (Internal Use Only) Not for use or disclosure outside the AT&T companies except under written agreement]]></a:t>
            </a:r>
          </a:p>
        </p:txBody>
      </p:sp>
      <p:pic>
        <p:nvPicPr>
          <p:cNvPr id="4" name="PHPPowerPoint logo" descr="PHPPowerPoint 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477250" y="6286500"/>
            <a:ext cx="381000" cy="38100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pic>
        <p:nvPicPr>
          <p:cNvPr id="5" name="Result Chart" descr="PHPPowerPoint 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52500" y="1524000"/>
            <a:ext cx="6191250" cy="42481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6" name=""/>
          <p:cNvSpPr txBox="1"/>
          <p:nvPr/>
        </p:nvSpPr>
        <p:spPr>
          <a:xfrm rot="0">
            <a:off x="190500" y="428625"/>
            <a:ext cx="8858250" cy="476250"/>
          </a:xfrm>
          <a:prstGeom prst="rect"/>
        </p:spPr>
        <p:txBody>
          <a:bodyPr wrap="square" rtlCol="0" horzOverflow="overflow" vertOverflow="overflow" bIns="45720" lIns="91440" rIns="91440" tIns="45720" numCol="1">
            <a:spAutoFit/>
          </a:bodyPr>
          <a:lstStyle/>
          <a:p>
            <a:pPr algn="ctr" fontAlgn="base" marL="0" marR="0" indent="-238125" lvl="0"/>
            <a:r>
              <a:rPr b="false" i="false" strike="noStrike" sz="2300" u="none">
                <a:solidFill>
                  <a:srgbClr val="D66204"/>
                </a:solidFill>
                <a:latin typeface="Calibri"/>
              </a:rPr>
              <a:t><![CDATA[UMTS 850 Ue – UARFCN 4383 Ec (RSCP) Histogram ]]></a:t>
            </a:r>
          </a:p>
        </p:txBody>
      </p:sp>
      <p:graphicFrame>
        <p:nvGraphicFramePr>
          <p:cNvPr id="7" name="" descr=""/>
          <p:cNvGraphicFramePr>
            <a:graphicFrameLocks noGrp="1"/>
          </p:cNvGraphicFramePr>
          <p:nvPr/>
        </p:nvGraphicFramePr>
        <p:xfrm>
          <a:off x="7239000" y="1905000"/>
          <a:ext cx="1428750" cy="0"/>
        </p:xfrm>
        <a:graphic>
          <a:graphicData uri="http://schemas.openxmlformats.org/drawingml/2006/table">
            <a:tbl>
              <a:tblPr firstRow="1" bandRow="1"/>
              <a:tblGrid>
                <a:gridCol w="1428750"/>
              </a:tblGrid>
              <a:tr h="36195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/>
                      <a:r>
                        <a:rPr b="false" i="false" strike="noStrike" sz="1000" u="none">
                          <a:solidFill>
                            <a:srgbClr val="000000"/>
                          </a:solidFill>
                          <a:latin typeface="Calibri"/>
                        </a:rPr>
                        <a:t><![CDATA[RSCP]]>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EEF0EB"/>
                    </a:solidFill>
                  </a:tcPr>
                </a:tc>
              </a:tr>
              <a:tr h="36195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/>
                      <a:r>
                        <a:rPr b="false" i="false" strike="noStrike" sz="1000" u="none">
                          <a:solidFill>
                            <a:srgbClr val="000000"/>
                          </a:solidFill>
                          <a:latin typeface="Calibri"/>
                        </a:rPr>
                        <a:t><![CDATA[-140 to -105]]>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DCEBCA"/>
                    </a:solidFill>
                  </a:tcPr>
                </a:tc>
              </a:tr>
              <a:tr h="36195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/>
                      <a:r>
                        <a:rPr b="false" i="false" strike="noStrike" sz="1000" u="none">
                          <a:solidFill>
                            <a:srgbClr val="000000"/>
                          </a:solidFill>
                          <a:latin typeface="Calibri"/>
                        </a:rPr>
                        <a:t><![CDATA[-105 to -95]]>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EEF0EB"/>
                    </a:solidFill>
                  </a:tcPr>
                </a:tc>
              </a:tr>
              <a:tr h="36195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/>
                      <a:r>
                        <a:rPr b="false" i="false" strike="noStrike" sz="1000" u="none">
                          <a:solidFill>
                            <a:srgbClr val="000000"/>
                          </a:solidFill>
                          <a:latin typeface="Calibri"/>
                        </a:rPr>
                        <a:t><![CDATA[-95 to -85]]>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DCEBCA"/>
                    </a:solidFill>
                  </a:tcPr>
                </a:tc>
              </a:tr>
              <a:tr h="36195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/>
                      <a:r>
                        <a:rPr b="false" i="false" strike="noStrike" sz="1000" u="none">
                          <a:solidFill>
                            <a:srgbClr val="000000"/>
                          </a:solidFill>
                          <a:latin typeface="Calibri"/>
                        </a:rPr>
                        <a:t><![CDATA[-85 to -75]]>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EEF0EB"/>
                    </a:solidFill>
                  </a:tcPr>
                </a:tc>
              </a:tr>
              <a:tr h="36195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/>
                      <a:r>
                        <a:rPr b="false" i="false" strike="noStrike" sz="1000" u="none">
                          <a:solidFill>
                            <a:srgbClr val="000000"/>
                          </a:solidFill>
                          <a:latin typeface="Calibri"/>
                        </a:rPr>
                        <a:t><![CDATA[-75 to -65]]>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DCEBCA"/>
                    </a:solidFill>
                  </a:tcPr>
                </a:tc>
              </a:tr>
              <a:tr h="36195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/>
                      <a:r>
                        <a:rPr b="false" i="false" strike="noStrike" sz="1000" u="none">
                          <a:solidFill>
                            <a:srgbClr val="000000"/>
                          </a:solidFill>
                          <a:latin typeface="Calibri"/>
                        </a:rPr>
                        <a:t><![CDATA[-65 to -30]]>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EEF0EB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" name="PHPPowerPoint logo" descr="PHPPowerPoint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477000" y="95250"/>
            <a:ext cx="2181225" cy="171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2" name=""/>
          <p:cNvSpPr txBox="1"/>
          <p:nvPr/>
        </p:nvSpPr>
        <p:spPr>
          <a:xfrm rot="0">
            <a:off x="666750" y="6286500"/>
            <a:ext cx="6667500" cy="476250"/>
          </a:xfrm>
          <a:prstGeom prst="rect"/>
        </p:spPr>
        <p:txBody>
          <a:bodyPr wrap="square" rtlCol="0" horzOverflow="overflow" vertOverflow="overflow" bIns="47625" lIns="91440" rIns="91440" tIns="47625" numCol="1">
            <a:spAutoFit/>
          </a:bodyPr>
          <a:lstStyle/>
          <a:p>
            <a:pPr algn="l" fontAlgn="base" marL="0" marR="0" indent="0" lvl="0"/>
            <a:r>
              <a:rPr b="false" i="false" strike="noStrike" sz="700" u="none">
                <a:solidFill>
                  <a:srgbClr val="4A4A49"/>
                </a:solidFill>
                <a:latin typeface="Calibri"/>
              </a:rPr>
              <a:t><![CDATA[© 2015 AT&T Intellectual Property. All rights reserved. AT&T and the AT&T logo are trademarks of AT&T Intellectual Property.]]></a:t>
            </a:r>
          </a:p>
        </p:txBody>
      </p:sp>
      <p:sp>
        <p:nvSpPr>
          <p:cNvPr id="3" name=""/>
          <p:cNvSpPr txBox="1"/>
          <p:nvPr/>
        </p:nvSpPr>
        <p:spPr>
          <a:xfrm rot="0">
            <a:off x="666750" y="6429375"/>
            <a:ext cx="6667500" cy="476250"/>
          </a:xfrm>
          <a:prstGeom prst="rect"/>
        </p:spPr>
        <p:txBody>
          <a:bodyPr wrap="square" rtlCol="0" horzOverflow="overflow" vertOverflow="overflow" bIns="47625" lIns="91440" rIns="91440" tIns="47625" numCol="1">
            <a:spAutoFit/>
          </a:bodyPr>
          <a:lstStyle/>
          <a:p>
            <a:pPr algn="l" fontAlgn="base" marL="0" marR="0" indent="0" lvl="0"/>
            <a:r>
              <a:rPr b="false" i="false" strike="noStrike" sz="700" u="none">
                <a:solidFill>
                  <a:srgbClr val="4A4A49"/>
                </a:solidFill>
                <a:latin typeface="Calibri"/>
              </a:rPr>
              <a:t><![CDATA[AT&T Proprietary (Internal Use Only) Not for use or disclosure outside the AT&T companies except under written agreement]]></a:t>
            </a:r>
          </a:p>
        </p:txBody>
      </p:sp>
      <p:pic>
        <p:nvPicPr>
          <p:cNvPr id="4" name="PHPPowerPoint logo" descr="PHPPowerPoint 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477250" y="6286500"/>
            <a:ext cx="381000" cy="38100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pic>
        <p:nvPicPr>
          <p:cNvPr id="5" name="Result Chart" descr="PHPPowerPoint 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52500" y="1524000"/>
            <a:ext cx="6191250" cy="42481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6" name=""/>
          <p:cNvSpPr txBox="1"/>
          <p:nvPr/>
        </p:nvSpPr>
        <p:spPr>
          <a:xfrm rot="0">
            <a:off x="190500" y="428625"/>
            <a:ext cx="8858250" cy="476250"/>
          </a:xfrm>
          <a:prstGeom prst="rect"/>
        </p:spPr>
        <p:txBody>
          <a:bodyPr wrap="square" rtlCol="0" horzOverflow="overflow" vertOverflow="overflow" bIns="45720" lIns="91440" rIns="91440" tIns="45720" numCol="1">
            <a:spAutoFit/>
          </a:bodyPr>
          <a:lstStyle/>
          <a:p>
            <a:pPr algn="ctr" fontAlgn="base" marL="0" marR="0" indent="-238125" lvl="0"/>
            <a:r>
              <a:rPr b="false" i="false" strike="noStrike" sz="2300" u="none">
                <a:solidFill>
                  <a:srgbClr val="D66204"/>
                </a:solidFill>
                <a:latin typeface="Calibri"/>
              </a:rPr>
              <a:t><![CDATA[UMTS 850 Ue – UARFCN 4383  Io (RSSI) Histogram ]]></a:t>
            </a:r>
          </a:p>
        </p:txBody>
      </p:sp>
      <p:graphicFrame>
        <p:nvGraphicFramePr>
          <p:cNvPr id="7" name="" descr=""/>
          <p:cNvGraphicFramePr>
            <a:graphicFrameLocks noGrp="1"/>
          </p:cNvGraphicFramePr>
          <p:nvPr/>
        </p:nvGraphicFramePr>
        <p:xfrm>
          <a:off x="7239000" y="1905000"/>
          <a:ext cx="1428750" cy="0"/>
        </p:xfrm>
        <a:graphic>
          <a:graphicData uri="http://schemas.openxmlformats.org/drawingml/2006/table">
            <a:tbl>
              <a:tblPr firstRow="1" bandRow="1"/>
              <a:tblGrid>
                <a:gridCol w="1428750"/>
              </a:tblGrid>
              <a:tr h="36195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/>
                      <a:r>
                        <a:rPr b="false" i="false" strike="noStrike" sz="1000" u="none">
                          <a:solidFill>
                            <a:srgbClr val="000000"/>
                          </a:solidFill>
                          <a:latin typeface="Calibri"/>
                        </a:rPr>
                        <a:t><![CDATA[RX Power]]>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EEF0EB"/>
                    </a:solidFill>
                  </a:tcPr>
                </a:tc>
              </a:tr>
              <a:tr h="36195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/>
                      <a:r>
                        <a:rPr b="false" i="false" strike="noStrike" sz="1000" u="none">
                          <a:solidFill>
                            <a:srgbClr val="000000"/>
                          </a:solidFill>
                          <a:latin typeface="Calibri"/>
                        </a:rPr>
                        <a:t><![CDATA[-140 to -105]]>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DCEBCA"/>
                    </a:solidFill>
                  </a:tcPr>
                </a:tc>
              </a:tr>
              <a:tr h="36195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/>
                      <a:r>
                        <a:rPr b="false" i="false" strike="noStrike" sz="1000" u="none">
                          <a:solidFill>
                            <a:srgbClr val="000000"/>
                          </a:solidFill>
                          <a:latin typeface="Calibri"/>
                        </a:rPr>
                        <a:t><![CDATA[-105 to -95]]>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EEF0EB"/>
                    </a:solidFill>
                  </a:tcPr>
                </a:tc>
              </a:tr>
              <a:tr h="36195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/>
                      <a:r>
                        <a:rPr b="false" i="false" strike="noStrike" sz="1000" u="none">
                          <a:solidFill>
                            <a:srgbClr val="000000"/>
                          </a:solidFill>
                          <a:latin typeface="Calibri"/>
                        </a:rPr>
                        <a:t><![CDATA[-95 to -85]]>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DCEBCA"/>
                    </a:solidFill>
                  </a:tcPr>
                </a:tc>
              </a:tr>
              <a:tr h="36195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/>
                      <a:r>
                        <a:rPr b="false" i="false" strike="noStrike" sz="1000" u="none">
                          <a:solidFill>
                            <a:srgbClr val="000000"/>
                          </a:solidFill>
                          <a:latin typeface="Calibri"/>
                        </a:rPr>
                        <a:t><![CDATA[-85 to -75]]>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EEF0EB"/>
                    </a:solidFill>
                  </a:tcPr>
                </a:tc>
              </a:tr>
              <a:tr h="36195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/>
                      <a:r>
                        <a:rPr b="false" i="false" strike="noStrike" sz="1000" u="none">
                          <a:solidFill>
                            <a:srgbClr val="000000"/>
                          </a:solidFill>
                          <a:latin typeface="Calibri"/>
                        </a:rPr>
                        <a:t><![CDATA[-75 to -65]]>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DCEBCA"/>
                    </a:solidFill>
                  </a:tcPr>
                </a:tc>
              </a:tr>
              <a:tr h="36195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/>
                      <a:r>
                        <a:rPr b="false" i="false" strike="noStrike" sz="1000" u="none">
                          <a:solidFill>
                            <a:srgbClr val="000000"/>
                          </a:solidFill>
                          <a:latin typeface="Calibri"/>
                        </a:rPr>
                        <a:t><![CDATA[-65 to -30]]>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EEF0EB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" name="PHPPowerPoint logo" descr="PHPPowerPoint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477000" y="95250"/>
            <a:ext cx="2181225" cy="171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2" name=""/>
          <p:cNvSpPr txBox="1"/>
          <p:nvPr/>
        </p:nvSpPr>
        <p:spPr>
          <a:xfrm rot="0">
            <a:off x="666750" y="6286500"/>
            <a:ext cx="6667500" cy="476250"/>
          </a:xfrm>
          <a:prstGeom prst="rect"/>
        </p:spPr>
        <p:txBody>
          <a:bodyPr wrap="square" rtlCol="0" horzOverflow="overflow" vertOverflow="overflow" bIns="47625" lIns="91440" rIns="91440" tIns="47625" numCol="1">
            <a:spAutoFit/>
          </a:bodyPr>
          <a:lstStyle/>
          <a:p>
            <a:pPr algn="l" fontAlgn="base" marL="0" marR="0" indent="0" lvl="0"/>
            <a:r>
              <a:rPr b="false" i="false" strike="noStrike" sz="700" u="none">
                <a:solidFill>
                  <a:srgbClr val="4A4A49"/>
                </a:solidFill>
                <a:latin typeface="Calibri"/>
              </a:rPr>
              <a:t><![CDATA[© 2015 AT&T Intellectual Property. All rights reserved. AT&T and the AT&T logo are trademarks of AT&T Intellectual Property.]]></a:t>
            </a:r>
          </a:p>
        </p:txBody>
      </p:sp>
      <p:sp>
        <p:nvSpPr>
          <p:cNvPr id="3" name=""/>
          <p:cNvSpPr txBox="1"/>
          <p:nvPr/>
        </p:nvSpPr>
        <p:spPr>
          <a:xfrm rot="0">
            <a:off x="666750" y="6429375"/>
            <a:ext cx="6667500" cy="476250"/>
          </a:xfrm>
          <a:prstGeom prst="rect"/>
        </p:spPr>
        <p:txBody>
          <a:bodyPr wrap="square" rtlCol="0" horzOverflow="overflow" vertOverflow="overflow" bIns="47625" lIns="91440" rIns="91440" tIns="47625" numCol="1">
            <a:spAutoFit/>
          </a:bodyPr>
          <a:lstStyle/>
          <a:p>
            <a:pPr algn="l" fontAlgn="base" marL="0" marR="0" indent="0" lvl="0"/>
            <a:r>
              <a:rPr b="false" i="false" strike="noStrike" sz="700" u="none">
                <a:solidFill>
                  <a:srgbClr val="4A4A49"/>
                </a:solidFill>
                <a:latin typeface="Calibri"/>
              </a:rPr>
              <a:t><![CDATA[AT&T Proprietary (Internal Use Only) Not for use or disclosure outside the AT&T companies except under written agreement]]></a:t>
            </a:r>
          </a:p>
        </p:txBody>
      </p:sp>
      <p:pic>
        <p:nvPicPr>
          <p:cNvPr id="4" name="PHPPowerPoint logo" descr="PHPPowerPoint 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477250" y="6286500"/>
            <a:ext cx="381000" cy="38100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pic>
        <p:nvPicPr>
          <p:cNvPr id="5" name="Result Chart" descr="PHPPowerPoint 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52500" y="1524000"/>
            <a:ext cx="6191250" cy="42481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6" name=""/>
          <p:cNvSpPr txBox="1"/>
          <p:nvPr/>
        </p:nvSpPr>
        <p:spPr>
          <a:xfrm rot="0">
            <a:off x="190500" y="428625"/>
            <a:ext cx="8858250" cy="476250"/>
          </a:xfrm>
          <a:prstGeom prst="rect"/>
        </p:spPr>
        <p:txBody>
          <a:bodyPr wrap="square" rtlCol="0" horzOverflow="overflow" vertOverflow="overflow" bIns="45720" lIns="91440" rIns="91440" tIns="45720" numCol="1">
            <a:spAutoFit/>
          </a:bodyPr>
          <a:lstStyle/>
          <a:p>
            <a:pPr algn="ctr" fontAlgn="base" marL="0" marR="0" indent="-238125" lvl="0"/>
            <a:r>
              <a:rPr b="false" i="false" strike="noStrike" sz="2300" u="none">
                <a:solidFill>
                  <a:srgbClr val="D66204"/>
                </a:solidFill>
                <a:latin typeface="Calibri"/>
              </a:rPr>
              <a:t><![CDATA[UMTS 850 Ue – UARFCN 4383  Ec/Io Histogram ]]></a:t>
            </a:r>
          </a:p>
        </p:txBody>
      </p:sp>
      <p:graphicFrame>
        <p:nvGraphicFramePr>
          <p:cNvPr id="7" name="" descr=""/>
          <p:cNvGraphicFramePr>
            <a:graphicFrameLocks noGrp="1"/>
          </p:cNvGraphicFramePr>
          <p:nvPr/>
        </p:nvGraphicFramePr>
        <p:xfrm>
          <a:off x="7239000" y="1905000"/>
          <a:ext cx="1428750" cy="0"/>
        </p:xfrm>
        <a:graphic>
          <a:graphicData uri="http://schemas.openxmlformats.org/drawingml/2006/table">
            <a:tbl>
              <a:tblPr firstRow="1" bandRow="1"/>
              <a:tblGrid>
                <a:gridCol w="1428750"/>
              </a:tblGrid>
              <a:tr h="36195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/>
                      <a:r>
                        <a:rPr b="false" i="false" strike="noStrike" sz="1000" u="none">
                          <a:solidFill>
                            <a:srgbClr val="000000"/>
                          </a:solidFill>
                          <a:latin typeface="Calibri"/>
                        </a:rPr>
                        <a:t><![CDATA[Ec Io]]>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EEF0EB"/>
                    </a:solidFill>
                  </a:tcPr>
                </a:tc>
              </a:tr>
              <a:tr h="36195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/>
                      <a:r>
                        <a:rPr b="false" i="false" strike="noStrike" sz="1000" u="none">
                          <a:solidFill>
                            <a:srgbClr val="000000"/>
                          </a:solidFill>
                          <a:latin typeface="Calibri"/>
                        </a:rPr>
                        <a:t><![CDATA[-16 to -14]]>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DCEBCA"/>
                    </a:solidFill>
                  </a:tcPr>
                </a:tc>
              </a:tr>
              <a:tr h="36195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/>
                      <a:r>
                        <a:rPr b="false" i="false" strike="noStrike" sz="1000" u="none">
                          <a:solidFill>
                            <a:srgbClr val="000000"/>
                          </a:solidFill>
                          <a:latin typeface="Calibri"/>
                        </a:rPr>
                        <a:t><![CDATA[-14 to -10]]>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EEF0EB"/>
                    </a:solidFill>
                  </a:tcPr>
                </a:tc>
              </a:tr>
              <a:tr h="36195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/>
                      <a:r>
                        <a:rPr b="false" i="false" strike="noStrike" sz="1000" u="none">
                          <a:solidFill>
                            <a:srgbClr val="000000"/>
                          </a:solidFill>
                          <a:latin typeface="Calibri"/>
                        </a:rPr>
                        <a:t><![CDATA[-10 to -7]]>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DCEBCA"/>
                    </a:solidFill>
                  </a:tcPr>
                </a:tc>
              </a:tr>
              <a:tr h="36195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/>
                      <a:r>
                        <a:rPr b="false" i="false" strike="noStrike" sz="1000" u="none">
                          <a:solidFill>
                            <a:srgbClr val="000000"/>
                          </a:solidFill>
                          <a:latin typeface="Calibri"/>
                        </a:rPr>
                        <a:t><![CDATA[-7 to 0]]>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EEF0EB"/>
                    </a:solidFill>
                  </a:tcPr>
                </a:tc>
              </a:tr>
              <a:tr h="36195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/>
                      <a:r>
                        <a:rPr b="false" i="false" strike="noStrike" sz="1000" u="none">
                          <a:solidFill>
                            <a:srgbClr val="000000"/>
                          </a:solidFill>
                          <a:latin typeface="Calibri"/>
                        </a:rPr>
                        <a:t><![CDATA[0 to -16]]>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DCEBCA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" name="PHPPowerPoint logo" descr="PHPPowerPoint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477000" y="95250"/>
            <a:ext cx="2181225" cy="171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2" name=""/>
          <p:cNvSpPr txBox="1"/>
          <p:nvPr/>
        </p:nvSpPr>
        <p:spPr>
          <a:xfrm rot="0">
            <a:off x="666750" y="6286500"/>
            <a:ext cx="6667500" cy="476250"/>
          </a:xfrm>
          <a:prstGeom prst="rect"/>
        </p:spPr>
        <p:txBody>
          <a:bodyPr wrap="square" rtlCol="0" horzOverflow="overflow" vertOverflow="overflow" bIns="47625" lIns="91440" rIns="91440" tIns="47625" numCol="1">
            <a:spAutoFit/>
          </a:bodyPr>
          <a:lstStyle/>
          <a:p>
            <a:pPr algn="l" fontAlgn="base" marL="0" marR="0" indent="0" lvl="0"/>
            <a:r>
              <a:rPr b="false" i="false" strike="noStrike" sz="700" u="none">
                <a:solidFill>
                  <a:srgbClr val="4A4A49"/>
                </a:solidFill>
                <a:latin typeface="Calibri"/>
              </a:rPr>
              <a:t><![CDATA[© 2015 AT&T Intellectual Property. All rights reserved. AT&T and the AT&T logo are trademarks of AT&T Intellectual Property.]]></a:t>
            </a:r>
          </a:p>
        </p:txBody>
      </p:sp>
      <p:sp>
        <p:nvSpPr>
          <p:cNvPr id="3" name=""/>
          <p:cNvSpPr txBox="1"/>
          <p:nvPr/>
        </p:nvSpPr>
        <p:spPr>
          <a:xfrm rot="0">
            <a:off x="666750" y="6429375"/>
            <a:ext cx="6667500" cy="476250"/>
          </a:xfrm>
          <a:prstGeom prst="rect"/>
        </p:spPr>
        <p:txBody>
          <a:bodyPr wrap="square" rtlCol="0" horzOverflow="overflow" vertOverflow="overflow" bIns="47625" lIns="91440" rIns="91440" tIns="47625" numCol="1">
            <a:spAutoFit/>
          </a:bodyPr>
          <a:lstStyle/>
          <a:p>
            <a:pPr algn="l" fontAlgn="base" marL="0" marR="0" indent="0" lvl="0"/>
            <a:r>
              <a:rPr b="false" i="false" strike="noStrike" sz="700" u="none">
                <a:solidFill>
                  <a:srgbClr val="4A4A49"/>
                </a:solidFill>
                <a:latin typeface="Calibri"/>
              </a:rPr>
              <a:t><![CDATA[AT&T Proprietary (Internal Use Only) Not for use or disclosure outside the AT&T companies except under written agreement]]></a:t>
            </a:r>
          </a:p>
        </p:txBody>
      </p:sp>
      <p:pic>
        <p:nvPicPr>
          <p:cNvPr id="4" name="PHPPowerPoint logo" descr="PHPPowerPoint 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477250" y="6286500"/>
            <a:ext cx="381000" cy="38100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pic>
        <p:nvPicPr>
          <p:cNvPr id="5" name="Result Chart" descr="PHPPowerPoint 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52500" y="1524000"/>
            <a:ext cx="6191250" cy="42481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6" name=""/>
          <p:cNvSpPr txBox="1"/>
          <p:nvPr/>
        </p:nvSpPr>
        <p:spPr>
          <a:xfrm rot="0">
            <a:off x="190500" y="428625"/>
            <a:ext cx="8858250" cy="476250"/>
          </a:xfrm>
          <a:prstGeom prst="rect"/>
        </p:spPr>
        <p:txBody>
          <a:bodyPr wrap="square" rtlCol="0" horzOverflow="overflow" vertOverflow="overflow" bIns="45720" lIns="91440" rIns="91440" tIns="45720" numCol="1">
            <a:spAutoFit/>
          </a:bodyPr>
          <a:lstStyle/>
          <a:p>
            <a:pPr algn="ctr" fontAlgn="base" marL="0" marR="0" indent="-238125" lvl="0"/>
            <a:r>
              <a:rPr b="false" i="false" strike="noStrike" sz="2300" u="none">
                <a:solidFill>
                  <a:srgbClr val="D66204"/>
                </a:solidFill>
                <a:latin typeface="Calibri"/>
              </a:rPr>
              <a:t><![CDATA[UMTS 850 Ue – UARFCN 4458 Ec (RSCP) Histogram ]]></a:t>
            </a:r>
          </a:p>
        </p:txBody>
      </p:sp>
      <p:graphicFrame>
        <p:nvGraphicFramePr>
          <p:cNvPr id="7" name="" descr=""/>
          <p:cNvGraphicFramePr>
            <a:graphicFrameLocks noGrp="1"/>
          </p:cNvGraphicFramePr>
          <p:nvPr/>
        </p:nvGraphicFramePr>
        <p:xfrm>
          <a:off x="7239000" y="1905000"/>
          <a:ext cx="1428750" cy="0"/>
        </p:xfrm>
        <a:graphic>
          <a:graphicData uri="http://schemas.openxmlformats.org/drawingml/2006/table">
            <a:tbl>
              <a:tblPr firstRow="1" bandRow="1"/>
              <a:tblGrid>
                <a:gridCol w="1428750"/>
              </a:tblGrid>
              <a:tr h="36195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/>
                      <a:r>
                        <a:rPr b="false" i="false" strike="noStrike" sz="1000" u="none">
                          <a:solidFill>
                            <a:srgbClr val="000000"/>
                          </a:solidFill>
                          <a:latin typeface="Calibri"/>
                        </a:rPr>
                        <a:t><![CDATA[RSCP]]>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EEF0EB"/>
                    </a:solidFill>
                  </a:tcPr>
                </a:tc>
              </a:tr>
              <a:tr h="36195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/>
                      <a:r>
                        <a:rPr b="false" i="false" strike="noStrike" sz="1000" u="none">
                          <a:solidFill>
                            <a:srgbClr val="000000"/>
                          </a:solidFill>
                          <a:latin typeface="Calibri"/>
                        </a:rPr>
                        <a:t><![CDATA[-140 to -105]]>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DCEBCA"/>
                    </a:solidFill>
                  </a:tcPr>
                </a:tc>
              </a:tr>
              <a:tr h="36195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/>
                      <a:r>
                        <a:rPr b="false" i="false" strike="noStrike" sz="1000" u="none">
                          <a:solidFill>
                            <a:srgbClr val="000000"/>
                          </a:solidFill>
                          <a:latin typeface="Calibri"/>
                        </a:rPr>
                        <a:t><![CDATA[-105 to -95]]>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EEF0EB"/>
                    </a:solidFill>
                  </a:tcPr>
                </a:tc>
              </a:tr>
              <a:tr h="36195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/>
                      <a:r>
                        <a:rPr b="false" i="false" strike="noStrike" sz="1000" u="none">
                          <a:solidFill>
                            <a:srgbClr val="000000"/>
                          </a:solidFill>
                          <a:latin typeface="Calibri"/>
                        </a:rPr>
                        <a:t><![CDATA[-95 to -85]]>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DCEBCA"/>
                    </a:solidFill>
                  </a:tcPr>
                </a:tc>
              </a:tr>
              <a:tr h="36195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/>
                      <a:r>
                        <a:rPr b="false" i="false" strike="noStrike" sz="1000" u="none">
                          <a:solidFill>
                            <a:srgbClr val="000000"/>
                          </a:solidFill>
                          <a:latin typeface="Calibri"/>
                        </a:rPr>
                        <a:t><![CDATA[-85 to -75]]>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EEF0EB"/>
                    </a:solidFill>
                  </a:tcPr>
                </a:tc>
              </a:tr>
              <a:tr h="36195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/>
                      <a:r>
                        <a:rPr b="false" i="false" strike="noStrike" sz="1000" u="none">
                          <a:solidFill>
                            <a:srgbClr val="000000"/>
                          </a:solidFill>
                          <a:latin typeface="Calibri"/>
                        </a:rPr>
                        <a:t><![CDATA[-75 to -65]]>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DCEBCA"/>
                    </a:solidFill>
                  </a:tcPr>
                </a:tc>
              </a:tr>
              <a:tr h="36195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/>
                      <a:r>
                        <a:rPr b="false" i="false" strike="noStrike" sz="1000" u="none">
                          <a:solidFill>
                            <a:srgbClr val="000000"/>
                          </a:solidFill>
                          <a:latin typeface="Calibri"/>
                        </a:rPr>
                        <a:t><![CDATA[-65 to -30]]>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EEF0EB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" name="PHPPowerPoint logo" descr="PHPPowerPoint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477000" y="95250"/>
            <a:ext cx="2181225" cy="171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2" name=""/>
          <p:cNvSpPr txBox="1"/>
          <p:nvPr/>
        </p:nvSpPr>
        <p:spPr>
          <a:xfrm rot="0">
            <a:off x="666750" y="6286500"/>
            <a:ext cx="6667500" cy="476250"/>
          </a:xfrm>
          <a:prstGeom prst="rect"/>
        </p:spPr>
        <p:txBody>
          <a:bodyPr wrap="square" rtlCol="0" horzOverflow="overflow" vertOverflow="overflow" bIns="47625" lIns="91440" rIns="91440" tIns="47625" numCol="1">
            <a:spAutoFit/>
          </a:bodyPr>
          <a:lstStyle/>
          <a:p>
            <a:pPr algn="l" fontAlgn="base" marL="0" marR="0" indent="0" lvl="0"/>
            <a:r>
              <a:rPr b="false" i="false" strike="noStrike" sz="700" u="none">
                <a:solidFill>
                  <a:srgbClr val="4A4A49"/>
                </a:solidFill>
                <a:latin typeface="Calibri"/>
              </a:rPr>
              <a:t><![CDATA[© 2015 AT&T Intellectual Property. All rights reserved. AT&T and the AT&T logo are trademarks of AT&T Intellectual Property.]]></a:t>
            </a:r>
          </a:p>
        </p:txBody>
      </p:sp>
      <p:sp>
        <p:nvSpPr>
          <p:cNvPr id="3" name=""/>
          <p:cNvSpPr txBox="1"/>
          <p:nvPr/>
        </p:nvSpPr>
        <p:spPr>
          <a:xfrm rot="0">
            <a:off x="666750" y="6429375"/>
            <a:ext cx="6667500" cy="476250"/>
          </a:xfrm>
          <a:prstGeom prst="rect"/>
        </p:spPr>
        <p:txBody>
          <a:bodyPr wrap="square" rtlCol="0" horzOverflow="overflow" vertOverflow="overflow" bIns="47625" lIns="91440" rIns="91440" tIns="47625" numCol="1">
            <a:spAutoFit/>
          </a:bodyPr>
          <a:lstStyle/>
          <a:p>
            <a:pPr algn="l" fontAlgn="base" marL="0" marR="0" indent="0" lvl="0"/>
            <a:r>
              <a:rPr b="false" i="false" strike="noStrike" sz="700" u="none">
                <a:solidFill>
                  <a:srgbClr val="4A4A49"/>
                </a:solidFill>
                <a:latin typeface="Calibri"/>
              </a:rPr>
              <a:t><![CDATA[AT&T Proprietary (Internal Use Only) Not for use or disclosure outside the AT&T companies except under written agreement]]></a:t>
            </a:r>
          </a:p>
        </p:txBody>
      </p:sp>
      <p:pic>
        <p:nvPicPr>
          <p:cNvPr id="4" name="PHPPowerPoint logo" descr="PHPPowerPoint 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477250" y="6286500"/>
            <a:ext cx="381000" cy="38100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pic>
        <p:nvPicPr>
          <p:cNvPr id="5" name="Result Chart" descr="PHPPowerPoint 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52500" y="1524000"/>
            <a:ext cx="6191250" cy="42481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6" name=""/>
          <p:cNvSpPr txBox="1"/>
          <p:nvPr/>
        </p:nvSpPr>
        <p:spPr>
          <a:xfrm rot="0">
            <a:off x="190500" y="428625"/>
            <a:ext cx="8858250" cy="476250"/>
          </a:xfrm>
          <a:prstGeom prst="rect"/>
        </p:spPr>
        <p:txBody>
          <a:bodyPr wrap="square" rtlCol="0" horzOverflow="overflow" vertOverflow="overflow" bIns="45720" lIns="91440" rIns="91440" tIns="45720" numCol="1">
            <a:spAutoFit/>
          </a:bodyPr>
          <a:lstStyle/>
          <a:p>
            <a:pPr algn="ctr" fontAlgn="base" marL="0" marR="0" indent="-238125" lvl="0"/>
            <a:r>
              <a:rPr b="false" i="false" strike="noStrike" sz="2300" u="none">
                <a:solidFill>
                  <a:srgbClr val="D66204"/>
                </a:solidFill>
                <a:latin typeface="Calibri"/>
              </a:rPr>
              <a:t><![CDATA[UMTS 850 Scan – UARFCN 4358  Io (RSSI) Histogram ]]></a:t>
            </a:r>
          </a:p>
        </p:txBody>
      </p:sp>
      <p:graphicFrame>
        <p:nvGraphicFramePr>
          <p:cNvPr id="7" name="" descr=""/>
          <p:cNvGraphicFramePr>
            <a:graphicFrameLocks noGrp="1"/>
          </p:cNvGraphicFramePr>
          <p:nvPr/>
        </p:nvGraphicFramePr>
        <p:xfrm>
          <a:off x="7239000" y="1905000"/>
          <a:ext cx="1428750" cy="0"/>
        </p:xfrm>
        <a:graphic>
          <a:graphicData uri="http://schemas.openxmlformats.org/drawingml/2006/table">
            <a:tbl>
              <a:tblPr firstRow="1" bandRow="1"/>
              <a:tblGrid>
                <a:gridCol w="1428750"/>
              </a:tblGrid>
              <a:tr h="36195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/>
                      <a:r>
                        <a:rPr b="false" i="false" strike="noStrike" sz="1000" u="none">
                          <a:solidFill>
                            <a:srgbClr val="000000"/>
                          </a:solidFill>
                          <a:latin typeface="Calibri"/>
                        </a:rPr>
                        <a:t><![CDATA[RX Power]]>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EEF0EB"/>
                    </a:solidFill>
                  </a:tcPr>
                </a:tc>
              </a:tr>
              <a:tr h="36195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/>
                      <a:r>
                        <a:rPr b="false" i="false" strike="noStrike" sz="1000" u="none">
                          <a:solidFill>
                            <a:srgbClr val="000000"/>
                          </a:solidFill>
                          <a:latin typeface="Calibri"/>
                        </a:rPr>
                        <a:t><![CDATA[-140 to -105]]>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DCEBCA"/>
                    </a:solidFill>
                  </a:tcPr>
                </a:tc>
              </a:tr>
              <a:tr h="36195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/>
                      <a:r>
                        <a:rPr b="false" i="false" strike="noStrike" sz="1000" u="none">
                          <a:solidFill>
                            <a:srgbClr val="000000"/>
                          </a:solidFill>
                          <a:latin typeface="Calibri"/>
                        </a:rPr>
                        <a:t><![CDATA[-105 to -95]]>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EEF0EB"/>
                    </a:solidFill>
                  </a:tcPr>
                </a:tc>
              </a:tr>
              <a:tr h="36195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/>
                      <a:r>
                        <a:rPr b="false" i="false" strike="noStrike" sz="1000" u="none">
                          <a:solidFill>
                            <a:srgbClr val="000000"/>
                          </a:solidFill>
                          <a:latin typeface="Calibri"/>
                        </a:rPr>
                        <a:t><![CDATA[-95 to -85]]>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DCEBCA"/>
                    </a:solidFill>
                  </a:tcPr>
                </a:tc>
              </a:tr>
              <a:tr h="36195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/>
                      <a:r>
                        <a:rPr b="false" i="false" strike="noStrike" sz="1000" u="none">
                          <a:solidFill>
                            <a:srgbClr val="000000"/>
                          </a:solidFill>
                          <a:latin typeface="Calibri"/>
                        </a:rPr>
                        <a:t><![CDATA[-85 to -75]]>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EEF0EB"/>
                    </a:solidFill>
                  </a:tcPr>
                </a:tc>
              </a:tr>
              <a:tr h="36195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/>
                      <a:r>
                        <a:rPr b="false" i="false" strike="noStrike" sz="1000" u="none">
                          <a:solidFill>
                            <a:srgbClr val="000000"/>
                          </a:solidFill>
                          <a:latin typeface="Calibri"/>
                        </a:rPr>
                        <a:t><![CDATA[-75 to -65]]>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DCEBCA"/>
                    </a:solidFill>
                  </a:tcPr>
                </a:tc>
              </a:tr>
              <a:tr h="36195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/>
                      <a:r>
                        <a:rPr b="false" i="false" strike="noStrike" sz="1000" u="none">
                          <a:solidFill>
                            <a:srgbClr val="000000"/>
                          </a:solidFill>
                          <a:latin typeface="Calibri"/>
                        </a:rPr>
                        <a:t><![CDATA[-65 to -30]]>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EEF0EB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" name="PHPPowerPoint logo" descr="PHPPowerPoint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477000" y="95250"/>
            <a:ext cx="2181225" cy="171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2" name=""/>
          <p:cNvSpPr txBox="1"/>
          <p:nvPr/>
        </p:nvSpPr>
        <p:spPr>
          <a:xfrm rot="0">
            <a:off x="666750" y="6286500"/>
            <a:ext cx="6667500" cy="476250"/>
          </a:xfrm>
          <a:prstGeom prst="rect"/>
        </p:spPr>
        <p:txBody>
          <a:bodyPr wrap="square" rtlCol="0" horzOverflow="overflow" vertOverflow="overflow" bIns="47625" lIns="91440" rIns="91440" tIns="47625" numCol="1">
            <a:spAutoFit/>
          </a:bodyPr>
          <a:lstStyle/>
          <a:p>
            <a:pPr algn="l" fontAlgn="base" marL="0" marR="0" indent="0" lvl="0"/>
            <a:r>
              <a:rPr b="false" i="false" strike="noStrike" sz="700" u="none">
                <a:solidFill>
                  <a:srgbClr val="4A4A49"/>
                </a:solidFill>
                <a:latin typeface="Calibri"/>
              </a:rPr>
              <a:t><![CDATA[© 2015 AT&T Intellectual Property. All rights reserved. AT&T and the AT&T logo are trademarks of AT&T Intellectual Property.]]></a:t>
            </a:r>
          </a:p>
        </p:txBody>
      </p:sp>
      <p:sp>
        <p:nvSpPr>
          <p:cNvPr id="3" name=""/>
          <p:cNvSpPr txBox="1"/>
          <p:nvPr/>
        </p:nvSpPr>
        <p:spPr>
          <a:xfrm rot="0">
            <a:off x="666750" y="6429375"/>
            <a:ext cx="6667500" cy="476250"/>
          </a:xfrm>
          <a:prstGeom prst="rect"/>
        </p:spPr>
        <p:txBody>
          <a:bodyPr wrap="square" rtlCol="0" horzOverflow="overflow" vertOverflow="overflow" bIns="47625" lIns="91440" rIns="91440" tIns="47625" numCol="1">
            <a:spAutoFit/>
          </a:bodyPr>
          <a:lstStyle/>
          <a:p>
            <a:pPr algn="l" fontAlgn="base" marL="0" marR="0" indent="0" lvl="0"/>
            <a:r>
              <a:rPr b="false" i="false" strike="noStrike" sz="700" u="none">
                <a:solidFill>
                  <a:srgbClr val="4A4A49"/>
                </a:solidFill>
                <a:latin typeface="Calibri"/>
              </a:rPr>
              <a:t><![CDATA[AT&T Proprietary (Internal Use Only) Not for use or disclosure outside the AT&T companies except under written agreement]]></a:t>
            </a:r>
          </a:p>
        </p:txBody>
      </p:sp>
      <p:pic>
        <p:nvPicPr>
          <p:cNvPr id="4" name="PHPPowerPoint logo" descr="PHPPowerPoint 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477250" y="6286500"/>
            <a:ext cx="381000" cy="38100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pic>
        <p:nvPicPr>
          <p:cNvPr id="5" name="Result Chart" descr="PHPPowerPoint 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52500" y="1524000"/>
            <a:ext cx="6191250" cy="42481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6" name=""/>
          <p:cNvSpPr txBox="1"/>
          <p:nvPr/>
        </p:nvSpPr>
        <p:spPr>
          <a:xfrm rot="0">
            <a:off x="190500" y="428625"/>
            <a:ext cx="8858250" cy="476250"/>
          </a:xfrm>
          <a:prstGeom prst="rect"/>
        </p:spPr>
        <p:txBody>
          <a:bodyPr wrap="square" rtlCol="0" horzOverflow="overflow" vertOverflow="overflow" bIns="45720" lIns="91440" rIns="91440" tIns="45720" numCol="1">
            <a:spAutoFit/>
          </a:bodyPr>
          <a:lstStyle/>
          <a:p>
            <a:pPr algn="ctr" fontAlgn="base" marL="0" marR="0" indent="-238125" lvl="0"/>
            <a:r>
              <a:rPr b="false" i="false" strike="noStrike" sz="2300" u="none">
                <a:solidFill>
                  <a:srgbClr val="D66204"/>
                </a:solidFill>
                <a:latin typeface="Calibri"/>
              </a:rPr>
              <a:t><![CDATA[UMTS 850 Ue – UARFCN 4458 Io (RSSI) Histogram ]]></a:t>
            </a:r>
          </a:p>
        </p:txBody>
      </p:sp>
      <p:graphicFrame>
        <p:nvGraphicFramePr>
          <p:cNvPr id="7" name="" descr=""/>
          <p:cNvGraphicFramePr>
            <a:graphicFrameLocks noGrp="1"/>
          </p:cNvGraphicFramePr>
          <p:nvPr/>
        </p:nvGraphicFramePr>
        <p:xfrm>
          <a:off x="7239000" y="1905000"/>
          <a:ext cx="1428750" cy="0"/>
        </p:xfrm>
        <a:graphic>
          <a:graphicData uri="http://schemas.openxmlformats.org/drawingml/2006/table">
            <a:tbl>
              <a:tblPr firstRow="1" bandRow="1"/>
              <a:tblGrid>
                <a:gridCol w="1428750"/>
              </a:tblGrid>
              <a:tr h="36195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/>
                      <a:r>
                        <a:rPr b="false" i="false" strike="noStrike" sz="1000" u="none">
                          <a:solidFill>
                            <a:srgbClr val="000000"/>
                          </a:solidFill>
                          <a:latin typeface="Calibri"/>
                        </a:rPr>
                        <a:t><![CDATA[RX Power]]>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EEF0EB"/>
                    </a:solidFill>
                  </a:tcPr>
                </a:tc>
              </a:tr>
              <a:tr h="36195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/>
                      <a:r>
                        <a:rPr b="false" i="false" strike="noStrike" sz="1000" u="none">
                          <a:solidFill>
                            <a:srgbClr val="000000"/>
                          </a:solidFill>
                          <a:latin typeface="Calibri"/>
                        </a:rPr>
                        <a:t><![CDATA[-140 to -105]]>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DCEBCA"/>
                    </a:solidFill>
                  </a:tcPr>
                </a:tc>
              </a:tr>
              <a:tr h="36195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/>
                      <a:r>
                        <a:rPr b="false" i="false" strike="noStrike" sz="1000" u="none">
                          <a:solidFill>
                            <a:srgbClr val="000000"/>
                          </a:solidFill>
                          <a:latin typeface="Calibri"/>
                        </a:rPr>
                        <a:t><![CDATA[-105 to -95]]>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EEF0EB"/>
                    </a:solidFill>
                  </a:tcPr>
                </a:tc>
              </a:tr>
              <a:tr h="36195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/>
                      <a:r>
                        <a:rPr b="false" i="false" strike="noStrike" sz="1000" u="none">
                          <a:solidFill>
                            <a:srgbClr val="000000"/>
                          </a:solidFill>
                          <a:latin typeface="Calibri"/>
                        </a:rPr>
                        <a:t><![CDATA[-95 to -85]]>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DCEBCA"/>
                    </a:solidFill>
                  </a:tcPr>
                </a:tc>
              </a:tr>
              <a:tr h="36195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/>
                      <a:r>
                        <a:rPr b="false" i="false" strike="noStrike" sz="1000" u="none">
                          <a:solidFill>
                            <a:srgbClr val="000000"/>
                          </a:solidFill>
                          <a:latin typeface="Calibri"/>
                        </a:rPr>
                        <a:t><![CDATA[-85 to -75]]>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EEF0EB"/>
                    </a:solidFill>
                  </a:tcPr>
                </a:tc>
              </a:tr>
              <a:tr h="36195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/>
                      <a:r>
                        <a:rPr b="false" i="false" strike="noStrike" sz="1000" u="none">
                          <a:solidFill>
                            <a:srgbClr val="000000"/>
                          </a:solidFill>
                          <a:latin typeface="Calibri"/>
                        </a:rPr>
                        <a:t><![CDATA[-75 to -65]]>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DCEBCA"/>
                    </a:solidFill>
                  </a:tcPr>
                </a:tc>
              </a:tr>
              <a:tr h="36195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/>
                      <a:r>
                        <a:rPr b="false" i="false" strike="noStrike" sz="1000" u="none">
                          <a:solidFill>
                            <a:srgbClr val="000000"/>
                          </a:solidFill>
                          <a:latin typeface="Calibri"/>
                        </a:rPr>
                        <a:t><![CDATA[-65 to -30]]>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EEF0EB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" name="PHPPowerPoint logo" descr="PHPPowerPoint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477000" y="95250"/>
            <a:ext cx="2181225" cy="171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2" name=""/>
          <p:cNvSpPr txBox="1"/>
          <p:nvPr/>
        </p:nvSpPr>
        <p:spPr>
          <a:xfrm rot="0">
            <a:off x="666750" y="6286500"/>
            <a:ext cx="6667500" cy="476250"/>
          </a:xfrm>
          <a:prstGeom prst="rect"/>
        </p:spPr>
        <p:txBody>
          <a:bodyPr wrap="square" rtlCol="0" horzOverflow="overflow" vertOverflow="overflow" bIns="47625" lIns="91440" rIns="91440" tIns="47625" numCol="1">
            <a:spAutoFit/>
          </a:bodyPr>
          <a:lstStyle/>
          <a:p>
            <a:pPr algn="l" fontAlgn="base" marL="0" marR="0" indent="0" lvl="0"/>
            <a:r>
              <a:rPr b="false" i="false" strike="noStrike" sz="700" u="none">
                <a:solidFill>
                  <a:srgbClr val="4A4A49"/>
                </a:solidFill>
                <a:latin typeface="Calibri"/>
              </a:rPr>
              <a:t><![CDATA[© 2015 AT&T Intellectual Property. All rights reserved. AT&T and the AT&T logo are trademarks of AT&T Intellectual Property.]]></a:t>
            </a:r>
          </a:p>
        </p:txBody>
      </p:sp>
      <p:sp>
        <p:nvSpPr>
          <p:cNvPr id="3" name=""/>
          <p:cNvSpPr txBox="1"/>
          <p:nvPr/>
        </p:nvSpPr>
        <p:spPr>
          <a:xfrm rot="0">
            <a:off x="666750" y="6429375"/>
            <a:ext cx="6667500" cy="476250"/>
          </a:xfrm>
          <a:prstGeom prst="rect"/>
        </p:spPr>
        <p:txBody>
          <a:bodyPr wrap="square" rtlCol="0" horzOverflow="overflow" vertOverflow="overflow" bIns="47625" lIns="91440" rIns="91440" tIns="47625" numCol="1">
            <a:spAutoFit/>
          </a:bodyPr>
          <a:lstStyle/>
          <a:p>
            <a:pPr algn="l" fontAlgn="base" marL="0" marR="0" indent="0" lvl="0"/>
            <a:r>
              <a:rPr b="false" i="false" strike="noStrike" sz="700" u="none">
                <a:solidFill>
                  <a:srgbClr val="4A4A49"/>
                </a:solidFill>
                <a:latin typeface="Calibri"/>
              </a:rPr>
              <a:t><![CDATA[AT&T Proprietary (Internal Use Only) Not for use or disclosure outside the AT&T companies except under written agreement]]></a:t>
            </a:r>
          </a:p>
        </p:txBody>
      </p:sp>
      <p:pic>
        <p:nvPicPr>
          <p:cNvPr id="4" name="PHPPowerPoint logo" descr="PHPPowerPoint 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477250" y="6286500"/>
            <a:ext cx="381000" cy="38100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pic>
        <p:nvPicPr>
          <p:cNvPr id="5" name="Result Chart" descr="PHPPowerPoint 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52500" y="1524000"/>
            <a:ext cx="6191250" cy="42481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6" name=""/>
          <p:cNvSpPr txBox="1"/>
          <p:nvPr/>
        </p:nvSpPr>
        <p:spPr>
          <a:xfrm rot="0">
            <a:off x="190500" y="428625"/>
            <a:ext cx="8858250" cy="476250"/>
          </a:xfrm>
          <a:prstGeom prst="rect"/>
        </p:spPr>
        <p:txBody>
          <a:bodyPr wrap="square" rtlCol="0" horzOverflow="overflow" vertOverflow="overflow" bIns="45720" lIns="91440" rIns="91440" tIns="45720" numCol="1">
            <a:spAutoFit/>
          </a:bodyPr>
          <a:lstStyle/>
          <a:p>
            <a:pPr algn="ctr" fontAlgn="base" marL="0" marR="0" indent="-238125" lvl="0"/>
            <a:r>
              <a:rPr b="false" i="false" strike="noStrike" sz="2300" u="none">
                <a:solidFill>
                  <a:srgbClr val="D66204"/>
                </a:solidFill>
                <a:latin typeface="Calibri"/>
              </a:rPr>
              <a:t><![CDATA[UMTS 850 Ue – UARFCN 4458 Ec/Io Histogram ]]></a:t>
            </a:r>
          </a:p>
        </p:txBody>
      </p:sp>
      <p:graphicFrame>
        <p:nvGraphicFramePr>
          <p:cNvPr id="7" name="" descr=""/>
          <p:cNvGraphicFramePr>
            <a:graphicFrameLocks noGrp="1"/>
          </p:cNvGraphicFramePr>
          <p:nvPr/>
        </p:nvGraphicFramePr>
        <p:xfrm>
          <a:off x="7239000" y="1905000"/>
          <a:ext cx="1428750" cy="0"/>
        </p:xfrm>
        <a:graphic>
          <a:graphicData uri="http://schemas.openxmlformats.org/drawingml/2006/table">
            <a:tbl>
              <a:tblPr firstRow="1" bandRow="1"/>
              <a:tblGrid>
                <a:gridCol w="1428750"/>
              </a:tblGrid>
              <a:tr h="36195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/>
                      <a:r>
                        <a:rPr b="false" i="false" strike="noStrike" sz="1000" u="none">
                          <a:solidFill>
                            <a:srgbClr val="000000"/>
                          </a:solidFill>
                          <a:latin typeface="Calibri"/>
                        </a:rPr>
                        <a:t><![CDATA[Ec Io]]>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EEF0EB"/>
                    </a:solidFill>
                  </a:tcPr>
                </a:tc>
              </a:tr>
              <a:tr h="36195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/>
                      <a:r>
                        <a:rPr b="false" i="false" strike="noStrike" sz="1000" u="none">
                          <a:solidFill>
                            <a:srgbClr val="000000"/>
                          </a:solidFill>
                          <a:latin typeface="Calibri"/>
                        </a:rPr>
                        <a:t><![CDATA[-16 to -14]]>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DCEBCA"/>
                    </a:solidFill>
                  </a:tcPr>
                </a:tc>
              </a:tr>
              <a:tr h="36195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/>
                      <a:r>
                        <a:rPr b="false" i="false" strike="noStrike" sz="1000" u="none">
                          <a:solidFill>
                            <a:srgbClr val="000000"/>
                          </a:solidFill>
                          <a:latin typeface="Calibri"/>
                        </a:rPr>
                        <a:t><![CDATA[-14 to -10]]>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EEF0EB"/>
                    </a:solidFill>
                  </a:tcPr>
                </a:tc>
              </a:tr>
              <a:tr h="36195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/>
                      <a:r>
                        <a:rPr b="false" i="false" strike="noStrike" sz="1000" u="none">
                          <a:solidFill>
                            <a:srgbClr val="000000"/>
                          </a:solidFill>
                          <a:latin typeface="Calibri"/>
                        </a:rPr>
                        <a:t><![CDATA[-10 to -7]]>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DCEBCA"/>
                    </a:solidFill>
                  </a:tcPr>
                </a:tc>
              </a:tr>
              <a:tr h="36195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/>
                      <a:r>
                        <a:rPr b="false" i="false" strike="noStrike" sz="1000" u="none">
                          <a:solidFill>
                            <a:srgbClr val="000000"/>
                          </a:solidFill>
                          <a:latin typeface="Calibri"/>
                        </a:rPr>
                        <a:t><![CDATA[-7 to 0]]>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EEF0EB"/>
                    </a:solidFill>
                  </a:tcPr>
                </a:tc>
              </a:tr>
              <a:tr h="36195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/>
                      <a:r>
                        <a:rPr b="false" i="false" strike="noStrike" sz="1000" u="none">
                          <a:solidFill>
                            <a:srgbClr val="000000"/>
                          </a:solidFill>
                          <a:latin typeface="Calibri"/>
                        </a:rPr>
                        <a:t><![CDATA[0 to -16]]>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DCEBCA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" name="PHPPowerPoint logo" descr="PHPPowerPoint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477000" y="95250"/>
            <a:ext cx="2181225" cy="171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2" name=""/>
          <p:cNvSpPr txBox="1"/>
          <p:nvPr/>
        </p:nvSpPr>
        <p:spPr>
          <a:xfrm rot="0">
            <a:off x="666750" y="6286500"/>
            <a:ext cx="6667500" cy="476250"/>
          </a:xfrm>
          <a:prstGeom prst="rect"/>
        </p:spPr>
        <p:txBody>
          <a:bodyPr wrap="square" rtlCol="0" horzOverflow="overflow" vertOverflow="overflow" bIns="47625" lIns="91440" rIns="91440" tIns="47625" numCol="1">
            <a:spAutoFit/>
          </a:bodyPr>
          <a:lstStyle/>
          <a:p>
            <a:pPr algn="l" fontAlgn="base" marL="0" marR="0" indent="0" lvl="0"/>
            <a:r>
              <a:rPr b="false" i="false" strike="noStrike" sz="700" u="none">
                <a:solidFill>
                  <a:srgbClr val="4A4A49"/>
                </a:solidFill>
                <a:latin typeface="Calibri"/>
              </a:rPr>
              <a:t><![CDATA[© 2015 AT&T Intellectual Property. All rights reserved. AT&T and the AT&T logo are trademarks of AT&T Intellectual Property.]]></a:t>
            </a:r>
          </a:p>
        </p:txBody>
      </p:sp>
      <p:sp>
        <p:nvSpPr>
          <p:cNvPr id="3" name=""/>
          <p:cNvSpPr txBox="1"/>
          <p:nvPr/>
        </p:nvSpPr>
        <p:spPr>
          <a:xfrm rot="0">
            <a:off x="666750" y="6429375"/>
            <a:ext cx="6667500" cy="476250"/>
          </a:xfrm>
          <a:prstGeom prst="rect"/>
        </p:spPr>
        <p:txBody>
          <a:bodyPr wrap="square" rtlCol="0" horzOverflow="overflow" vertOverflow="overflow" bIns="47625" lIns="91440" rIns="91440" tIns="47625" numCol="1">
            <a:spAutoFit/>
          </a:bodyPr>
          <a:lstStyle/>
          <a:p>
            <a:pPr algn="l" fontAlgn="base" marL="0" marR="0" indent="0" lvl="0"/>
            <a:r>
              <a:rPr b="false" i="false" strike="noStrike" sz="700" u="none">
                <a:solidFill>
                  <a:srgbClr val="4A4A49"/>
                </a:solidFill>
                <a:latin typeface="Calibri"/>
              </a:rPr>
              <a:t><![CDATA[AT&T Proprietary (Internal Use Only) Not for use or disclosure outside the AT&T companies except under written agreement]]></a:t>
            </a:r>
          </a:p>
        </p:txBody>
      </p:sp>
      <p:pic>
        <p:nvPicPr>
          <p:cNvPr id="4" name="PHPPowerPoint logo" descr="PHPPowerPoint 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477250" y="6286500"/>
            <a:ext cx="381000" cy="38100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pic>
        <p:nvPicPr>
          <p:cNvPr id="5" name="Result Chart" descr="PHPPowerPoint 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52500" y="1524000"/>
            <a:ext cx="6191250" cy="42481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6" name=""/>
          <p:cNvSpPr txBox="1"/>
          <p:nvPr/>
        </p:nvSpPr>
        <p:spPr>
          <a:xfrm rot="0">
            <a:off x="190500" y="428625"/>
            <a:ext cx="8858250" cy="476250"/>
          </a:xfrm>
          <a:prstGeom prst="rect"/>
        </p:spPr>
        <p:txBody>
          <a:bodyPr wrap="square" rtlCol="0" horzOverflow="overflow" vertOverflow="overflow" bIns="45720" lIns="91440" rIns="91440" tIns="45720" numCol="1">
            <a:spAutoFit/>
          </a:bodyPr>
          <a:lstStyle/>
          <a:p>
            <a:pPr algn="ctr" fontAlgn="base" marL="0" marR="0" indent="-238125" lvl="0"/>
            <a:r>
              <a:rPr b="false" i="false" strike="noStrike" sz="2300" u="none">
                <a:solidFill>
                  <a:srgbClr val="D66204"/>
                </a:solidFill>
                <a:latin typeface="Calibri"/>
              </a:rPr>
              <a:t><![CDATA[UMTS 1900 Ue – UARFCN 587 Ec (RSCP) Histogram ]]></a:t>
            </a:r>
          </a:p>
        </p:txBody>
      </p:sp>
      <p:graphicFrame>
        <p:nvGraphicFramePr>
          <p:cNvPr id="7" name="" descr=""/>
          <p:cNvGraphicFramePr>
            <a:graphicFrameLocks noGrp="1"/>
          </p:cNvGraphicFramePr>
          <p:nvPr/>
        </p:nvGraphicFramePr>
        <p:xfrm>
          <a:off x="7239000" y="1905000"/>
          <a:ext cx="1428750" cy="0"/>
        </p:xfrm>
        <a:graphic>
          <a:graphicData uri="http://schemas.openxmlformats.org/drawingml/2006/table">
            <a:tbl>
              <a:tblPr firstRow="1" bandRow="1"/>
              <a:tblGrid>
                <a:gridCol w="1428750"/>
              </a:tblGrid>
              <a:tr h="36195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/>
                      <a:r>
                        <a:rPr b="false" i="false" strike="noStrike" sz="1000" u="none">
                          <a:solidFill>
                            <a:srgbClr val="000000"/>
                          </a:solidFill>
                          <a:latin typeface="Calibri"/>
                        </a:rPr>
                        <a:t><![CDATA[RSCP]]>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EEF0EB"/>
                    </a:solidFill>
                  </a:tcPr>
                </a:tc>
              </a:tr>
              <a:tr h="36195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/>
                      <a:r>
                        <a:rPr b="false" i="false" strike="noStrike" sz="1000" u="none">
                          <a:solidFill>
                            <a:srgbClr val="000000"/>
                          </a:solidFill>
                          <a:latin typeface="Calibri"/>
                        </a:rPr>
                        <a:t><![CDATA[-140 to -105]]>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DCEBCA"/>
                    </a:solidFill>
                  </a:tcPr>
                </a:tc>
              </a:tr>
              <a:tr h="36195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/>
                      <a:r>
                        <a:rPr b="false" i="false" strike="noStrike" sz="1000" u="none">
                          <a:solidFill>
                            <a:srgbClr val="000000"/>
                          </a:solidFill>
                          <a:latin typeface="Calibri"/>
                        </a:rPr>
                        <a:t><![CDATA[-105 to -95]]>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EEF0EB"/>
                    </a:solidFill>
                  </a:tcPr>
                </a:tc>
              </a:tr>
              <a:tr h="36195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/>
                      <a:r>
                        <a:rPr b="false" i="false" strike="noStrike" sz="1000" u="none">
                          <a:solidFill>
                            <a:srgbClr val="000000"/>
                          </a:solidFill>
                          <a:latin typeface="Calibri"/>
                        </a:rPr>
                        <a:t><![CDATA[-95 to -85]]>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DCEBCA"/>
                    </a:solidFill>
                  </a:tcPr>
                </a:tc>
              </a:tr>
              <a:tr h="36195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/>
                      <a:r>
                        <a:rPr b="false" i="false" strike="noStrike" sz="1000" u="none">
                          <a:solidFill>
                            <a:srgbClr val="000000"/>
                          </a:solidFill>
                          <a:latin typeface="Calibri"/>
                        </a:rPr>
                        <a:t><![CDATA[-85 to -75]]>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EEF0EB"/>
                    </a:solidFill>
                  </a:tcPr>
                </a:tc>
              </a:tr>
              <a:tr h="36195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/>
                      <a:r>
                        <a:rPr b="false" i="false" strike="noStrike" sz="1000" u="none">
                          <a:solidFill>
                            <a:srgbClr val="000000"/>
                          </a:solidFill>
                          <a:latin typeface="Calibri"/>
                        </a:rPr>
                        <a:t><![CDATA[-75 to -65]]>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DCEBCA"/>
                    </a:solidFill>
                  </a:tcPr>
                </a:tc>
              </a:tr>
              <a:tr h="36195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/>
                      <a:r>
                        <a:rPr b="false" i="false" strike="noStrike" sz="1000" u="none">
                          <a:solidFill>
                            <a:srgbClr val="000000"/>
                          </a:solidFill>
                          <a:latin typeface="Calibri"/>
                        </a:rPr>
                        <a:t><![CDATA[-65 to -30]]>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EEF0EB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" name="PHPPowerPoint logo" descr="PHPPowerPoint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477000" y="95250"/>
            <a:ext cx="2181225" cy="171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2" name=""/>
          <p:cNvSpPr txBox="1"/>
          <p:nvPr/>
        </p:nvSpPr>
        <p:spPr>
          <a:xfrm rot="0">
            <a:off x="666750" y="6286500"/>
            <a:ext cx="6667500" cy="476250"/>
          </a:xfrm>
          <a:prstGeom prst="rect"/>
        </p:spPr>
        <p:txBody>
          <a:bodyPr wrap="square" rtlCol="0" horzOverflow="overflow" vertOverflow="overflow" bIns="47625" lIns="91440" rIns="91440" tIns="47625" numCol="1">
            <a:spAutoFit/>
          </a:bodyPr>
          <a:lstStyle/>
          <a:p>
            <a:pPr algn="l" fontAlgn="base" marL="0" marR="0" indent="0" lvl="0"/>
            <a:r>
              <a:rPr b="false" i="false" strike="noStrike" sz="700" u="none">
                <a:solidFill>
                  <a:srgbClr val="4A4A49"/>
                </a:solidFill>
                <a:latin typeface="Calibri"/>
              </a:rPr>
              <a:t><![CDATA[© 2015 AT&T Intellectual Property. All rights reserved. AT&T and the AT&T logo are trademarks of AT&T Intellectual Property.]]></a:t>
            </a:r>
          </a:p>
        </p:txBody>
      </p:sp>
      <p:sp>
        <p:nvSpPr>
          <p:cNvPr id="3" name=""/>
          <p:cNvSpPr txBox="1"/>
          <p:nvPr/>
        </p:nvSpPr>
        <p:spPr>
          <a:xfrm rot="0">
            <a:off x="666750" y="6429375"/>
            <a:ext cx="6667500" cy="476250"/>
          </a:xfrm>
          <a:prstGeom prst="rect"/>
        </p:spPr>
        <p:txBody>
          <a:bodyPr wrap="square" rtlCol="0" horzOverflow="overflow" vertOverflow="overflow" bIns="47625" lIns="91440" rIns="91440" tIns="47625" numCol="1">
            <a:spAutoFit/>
          </a:bodyPr>
          <a:lstStyle/>
          <a:p>
            <a:pPr algn="l" fontAlgn="base" marL="0" marR="0" indent="0" lvl="0"/>
            <a:r>
              <a:rPr b="false" i="false" strike="noStrike" sz="700" u="none">
                <a:solidFill>
                  <a:srgbClr val="4A4A49"/>
                </a:solidFill>
                <a:latin typeface="Calibri"/>
              </a:rPr>
              <a:t><![CDATA[AT&T Proprietary (Internal Use Only) Not for use or disclosure outside the AT&T companies except under written agreement]]></a:t>
            </a:r>
          </a:p>
        </p:txBody>
      </p:sp>
      <p:pic>
        <p:nvPicPr>
          <p:cNvPr id="4" name="PHPPowerPoint logo" descr="PHPPowerPoint 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477250" y="6286500"/>
            <a:ext cx="381000" cy="38100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pic>
        <p:nvPicPr>
          <p:cNvPr id="5" name="Result Chart" descr="PHPPowerPoint 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52500" y="1524000"/>
            <a:ext cx="6191250" cy="42481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6" name=""/>
          <p:cNvSpPr txBox="1"/>
          <p:nvPr/>
        </p:nvSpPr>
        <p:spPr>
          <a:xfrm rot="0">
            <a:off x="190500" y="428625"/>
            <a:ext cx="8858250" cy="476250"/>
          </a:xfrm>
          <a:prstGeom prst="rect"/>
        </p:spPr>
        <p:txBody>
          <a:bodyPr wrap="square" rtlCol="0" horzOverflow="overflow" vertOverflow="overflow" bIns="45720" lIns="91440" rIns="91440" tIns="45720" numCol="1">
            <a:spAutoFit/>
          </a:bodyPr>
          <a:lstStyle/>
          <a:p>
            <a:pPr algn="ctr" fontAlgn="base" marL="0" marR="0" indent="-238125" lvl="0"/>
            <a:r>
              <a:rPr b="false" i="false" strike="noStrike" sz="2300" u="none">
                <a:solidFill>
                  <a:srgbClr val="D66204"/>
                </a:solidFill>
                <a:latin typeface="Calibri"/>
              </a:rPr>
              <a:t><![CDATA[UMTS 1900 Ue – UARFCN 587  Io (RSSI) Histogram ]]></a:t>
            </a:r>
          </a:p>
        </p:txBody>
      </p:sp>
      <p:graphicFrame>
        <p:nvGraphicFramePr>
          <p:cNvPr id="7" name="" descr=""/>
          <p:cNvGraphicFramePr>
            <a:graphicFrameLocks noGrp="1"/>
          </p:cNvGraphicFramePr>
          <p:nvPr/>
        </p:nvGraphicFramePr>
        <p:xfrm>
          <a:off x="7239000" y="1905000"/>
          <a:ext cx="1428750" cy="0"/>
        </p:xfrm>
        <a:graphic>
          <a:graphicData uri="http://schemas.openxmlformats.org/drawingml/2006/table">
            <a:tbl>
              <a:tblPr firstRow="1" bandRow="1"/>
              <a:tblGrid>
                <a:gridCol w="1428750"/>
              </a:tblGrid>
              <a:tr h="36195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/>
                      <a:r>
                        <a:rPr b="false" i="false" strike="noStrike" sz="1000" u="none">
                          <a:solidFill>
                            <a:srgbClr val="000000"/>
                          </a:solidFill>
                          <a:latin typeface="Calibri"/>
                        </a:rPr>
                        <a:t><![CDATA[RX Power]]>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EEF0EB"/>
                    </a:solidFill>
                  </a:tcPr>
                </a:tc>
              </a:tr>
              <a:tr h="36195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/>
                      <a:r>
                        <a:rPr b="false" i="false" strike="noStrike" sz="1000" u="none">
                          <a:solidFill>
                            <a:srgbClr val="000000"/>
                          </a:solidFill>
                          <a:latin typeface="Calibri"/>
                        </a:rPr>
                        <a:t><![CDATA[-140 to -105]]>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DCEBCA"/>
                    </a:solidFill>
                  </a:tcPr>
                </a:tc>
              </a:tr>
              <a:tr h="36195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/>
                      <a:r>
                        <a:rPr b="false" i="false" strike="noStrike" sz="1000" u="none">
                          <a:solidFill>
                            <a:srgbClr val="000000"/>
                          </a:solidFill>
                          <a:latin typeface="Calibri"/>
                        </a:rPr>
                        <a:t><![CDATA[-105 to -95]]>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EEF0EB"/>
                    </a:solidFill>
                  </a:tcPr>
                </a:tc>
              </a:tr>
              <a:tr h="36195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/>
                      <a:r>
                        <a:rPr b="false" i="false" strike="noStrike" sz="1000" u="none">
                          <a:solidFill>
                            <a:srgbClr val="000000"/>
                          </a:solidFill>
                          <a:latin typeface="Calibri"/>
                        </a:rPr>
                        <a:t><![CDATA[-95 to -85]]>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DCEBCA"/>
                    </a:solidFill>
                  </a:tcPr>
                </a:tc>
              </a:tr>
              <a:tr h="36195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/>
                      <a:r>
                        <a:rPr b="false" i="false" strike="noStrike" sz="1000" u="none">
                          <a:solidFill>
                            <a:srgbClr val="000000"/>
                          </a:solidFill>
                          <a:latin typeface="Calibri"/>
                        </a:rPr>
                        <a:t><![CDATA[-85 to -75]]>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EEF0EB"/>
                    </a:solidFill>
                  </a:tcPr>
                </a:tc>
              </a:tr>
              <a:tr h="36195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/>
                      <a:r>
                        <a:rPr b="false" i="false" strike="noStrike" sz="1000" u="none">
                          <a:solidFill>
                            <a:srgbClr val="000000"/>
                          </a:solidFill>
                          <a:latin typeface="Calibri"/>
                        </a:rPr>
                        <a:t><![CDATA[-75 to -65]]>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DCEBCA"/>
                    </a:solidFill>
                  </a:tcPr>
                </a:tc>
              </a:tr>
              <a:tr h="36195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/>
                      <a:r>
                        <a:rPr b="false" i="false" strike="noStrike" sz="1000" u="none">
                          <a:solidFill>
                            <a:srgbClr val="000000"/>
                          </a:solidFill>
                          <a:latin typeface="Calibri"/>
                        </a:rPr>
                        <a:t><![CDATA[-65 to -30]]>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EEF0EB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" name="PHPPowerPoint logo" descr="PHPPowerPoint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477000" y="95250"/>
            <a:ext cx="2181225" cy="171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2" name=""/>
          <p:cNvSpPr txBox="1"/>
          <p:nvPr/>
        </p:nvSpPr>
        <p:spPr>
          <a:xfrm rot="0">
            <a:off x="666750" y="6286500"/>
            <a:ext cx="6667500" cy="476250"/>
          </a:xfrm>
          <a:prstGeom prst="rect"/>
        </p:spPr>
        <p:txBody>
          <a:bodyPr wrap="square" rtlCol="0" horzOverflow="overflow" vertOverflow="overflow" bIns="47625" lIns="91440" rIns="91440" tIns="47625" numCol="1">
            <a:spAutoFit/>
          </a:bodyPr>
          <a:lstStyle/>
          <a:p>
            <a:pPr algn="l" fontAlgn="base" marL="0" marR="0" indent="0" lvl="0"/>
            <a:r>
              <a:rPr b="false" i="false" strike="noStrike" sz="700" u="none">
                <a:solidFill>
                  <a:srgbClr val="4A4A49"/>
                </a:solidFill>
                <a:latin typeface="Calibri"/>
              </a:rPr>
              <a:t><![CDATA[© 2015 AT&T Intellectual Property. All rights reserved. AT&T and the AT&T logo are trademarks of AT&T Intellectual Property.]]></a:t>
            </a:r>
          </a:p>
        </p:txBody>
      </p:sp>
      <p:sp>
        <p:nvSpPr>
          <p:cNvPr id="3" name=""/>
          <p:cNvSpPr txBox="1"/>
          <p:nvPr/>
        </p:nvSpPr>
        <p:spPr>
          <a:xfrm rot="0">
            <a:off x="666750" y="6429375"/>
            <a:ext cx="6667500" cy="476250"/>
          </a:xfrm>
          <a:prstGeom prst="rect"/>
        </p:spPr>
        <p:txBody>
          <a:bodyPr wrap="square" rtlCol="0" horzOverflow="overflow" vertOverflow="overflow" bIns="47625" lIns="91440" rIns="91440" tIns="47625" numCol="1">
            <a:spAutoFit/>
          </a:bodyPr>
          <a:lstStyle/>
          <a:p>
            <a:pPr algn="l" fontAlgn="base" marL="0" marR="0" indent="0" lvl="0"/>
            <a:r>
              <a:rPr b="false" i="false" strike="noStrike" sz="700" u="none">
                <a:solidFill>
                  <a:srgbClr val="4A4A49"/>
                </a:solidFill>
                <a:latin typeface="Calibri"/>
              </a:rPr>
              <a:t><![CDATA[AT&T Proprietary (Internal Use Only) Not for use or disclosure outside the AT&T companies except under written agreement]]></a:t>
            </a:r>
          </a:p>
        </p:txBody>
      </p:sp>
      <p:pic>
        <p:nvPicPr>
          <p:cNvPr id="4" name="PHPPowerPoint logo" descr="PHPPowerPoint 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477250" y="6286500"/>
            <a:ext cx="381000" cy="38100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pic>
        <p:nvPicPr>
          <p:cNvPr id="5" name="Result Chart" descr="PHPPowerPoint 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52500" y="1524000"/>
            <a:ext cx="6191250" cy="42481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6" name=""/>
          <p:cNvSpPr txBox="1"/>
          <p:nvPr/>
        </p:nvSpPr>
        <p:spPr>
          <a:xfrm rot="0">
            <a:off x="190500" y="428625"/>
            <a:ext cx="8858250" cy="476250"/>
          </a:xfrm>
          <a:prstGeom prst="rect"/>
        </p:spPr>
        <p:txBody>
          <a:bodyPr wrap="square" rtlCol="0" horzOverflow="overflow" vertOverflow="overflow" bIns="45720" lIns="91440" rIns="91440" tIns="45720" numCol="1">
            <a:spAutoFit/>
          </a:bodyPr>
          <a:lstStyle/>
          <a:p>
            <a:pPr algn="ctr" fontAlgn="base" marL="0" marR="0" indent="-238125" lvl="0"/>
            <a:r>
              <a:rPr b="false" i="false" strike="noStrike" sz="2300" u="none">
                <a:solidFill>
                  <a:srgbClr val="D66204"/>
                </a:solidFill>
                <a:latin typeface="Calibri"/>
              </a:rPr>
              <a:t><![CDATA[UMTS 1900 Ue – UARFCN 587  Ec/Io Histogram ]]></a:t>
            </a:r>
          </a:p>
        </p:txBody>
      </p:sp>
      <p:graphicFrame>
        <p:nvGraphicFramePr>
          <p:cNvPr id="7" name="" descr=""/>
          <p:cNvGraphicFramePr>
            <a:graphicFrameLocks noGrp="1"/>
          </p:cNvGraphicFramePr>
          <p:nvPr/>
        </p:nvGraphicFramePr>
        <p:xfrm>
          <a:off x="7239000" y="1905000"/>
          <a:ext cx="1428750" cy="0"/>
        </p:xfrm>
        <a:graphic>
          <a:graphicData uri="http://schemas.openxmlformats.org/drawingml/2006/table">
            <a:tbl>
              <a:tblPr firstRow="1" bandRow="1"/>
              <a:tblGrid>
                <a:gridCol w="1428750"/>
              </a:tblGrid>
              <a:tr h="36195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/>
                      <a:r>
                        <a:rPr b="false" i="false" strike="noStrike" sz="1000" u="none">
                          <a:solidFill>
                            <a:srgbClr val="000000"/>
                          </a:solidFill>
                          <a:latin typeface="Calibri"/>
                        </a:rPr>
                        <a:t><![CDATA[Ec Io]]>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EEF0EB"/>
                    </a:solidFill>
                  </a:tcPr>
                </a:tc>
              </a:tr>
              <a:tr h="36195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/>
                      <a:r>
                        <a:rPr b="false" i="false" strike="noStrike" sz="1000" u="none">
                          <a:solidFill>
                            <a:srgbClr val="000000"/>
                          </a:solidFill>
                          <a:latin typeface="Calibri"/>
                        </a:rPr>
                        <a:t><![CDATA[-16 to -14]]>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DCEBCA"/>
                    </a:solidFill>
                  </a:tcPr>
                </a:tc>
              </a:tr>
              <a:tr h="36195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/>
                      <a:r>
                        <a:rPr b="false" i="false" strike="noStrike" sz="1000" u="none">
                          <a:solidFill>
                            <a:srgbClr val="000000"/>
                          </a:solidFill>
                          <a:latin typeface="Calibri"/>
                        </a:rPr>
                        <a:t><![CDATA[-14 to -10]]>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EEF0EB"/>
                    </a:solidFill>
                  </a:tcPr>
                </a:tc>
              </a:tr>
              <a:tr h="36195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/>
                      <a:r>
                        <a:rPr b="false" i="false" strike="noStrike" sz="1000" u="none">
                          <a:solidFill>
                            <a:srgbClr val="000000"/>
                          </a:solidFill>
                          <a:latin typeface="Calibri"/>
                        </a:rPr>
                        <a:t><![CDATA[-10 to -7]]>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DCEBCA"/>
                    </a:solidFill>
                  </a:tcPr>
                </a:tc>
              </a:tr>
              <a:tr h="36195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/>
                      <a:r>
                        <a:rPr b="false" i="false" strike="noStrike" sz="1000" u="none">
                          <a:solidFill>
                            <a:srgbClr val="000000"/>
                          </a:solidFill>
                          <a:latin typeface="Calibri"/>
                        </a:rPr>
                        <a:t><![CDATA[-7 to 0]]>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EEF0EB"/>
                    </a:solidFill>
                  </a:tcPr>
                </a:tc>
              </a:tr>
              <a:tr h="36195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/>
                      <a:r>
                        <a:rPr b="false" i="false" strike="noStrike" sz="1000" u="none">
                          <a:solidFill>
                            <a:srgbClr val="000000"/>
                          </a:solidFill>
                          <a:latin typeface="Calibri"/>
                        </a:rPr>
                        <a:t><![CDATA[0 to -16]]>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DCEBCA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" name="PHPPowerPoint logo" descr="PHPPowerPoint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477000" y="95250"/>
            <a:ext cx="2181225" cy="171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2" name=""/>
          <p:cNvSpPr txBox="1"/>
          <p:nvPr/>
        </p:nvSpPr>
        <p:spPr>
          <a:xfrm rot="0">
            <a:off x="666750" y="6286500"/>
            <a:ext cx="6667500" cy="476250"/>
          </a:xfrm>
          <a:prstGeom prst="rect"/>
        </p:spPr>
        <p:txBody>
          <a:bodyPr wrap="square" rtlCol="0" horzOverflow="overflow" vertOverflow="overflow" bIns="47625" lIns="91440" rIns="91440" tIns="47625" numCol="1">
            <a:spAutoFit/>
          </a:bodyPr>
          <a:lstStyle/>
          <a:p>
            <a:pPr algn="l" fontAlgn="base" marL="0" marR="0" indent="0" lvl="0"/>
            <a:r>
              <a:rPr b="false" i="false" strike="noStrike" sz="700" u="none">
                <a:solidFill>
                  <a:srgbClr val="4A4A49"/>
                </a:solidFill>
                <a:latin typeface="Calibri"/>
              </a:rPr>
              <a:t><![CDATA[© 2015 AT&T Intellectual Property. All rights reserved. AT&T and the AT&T logo are trademarks of AT&T Intellectual Property.]]></a:t>
            </a:r>
          </a:p>
        </p:txBody>
      </p:sp>
      <p:sp>
        <p:nvSpPr>
          <p:cNvPr id="3" name=""/>
          <p:cNvSpPr txBox="1"/>
          <p:nvPr/>
        </p:nvSpPr>
        <p:spPr>
          <a:xfrm rot="0">
            <a:off x="666750" y="6429375"/>
            <a:ext cx="6667500" cy="476250"/>
          </a:xfrm>
          <a:prstGeom prst="rect"/>
        </p:spPr>
        <p:txBody>
          <a:bodyPr wrap="square" rtlCol="0" horzOverflow="overflow" vertOverflow="overflow" bIns="47625" lIns="91440" rIns="91440" tIns="47625" numCol="1">
            <a:spAutoFit/>
          </a:bodyPr>
          <a:lstStyle/>
          <a:p>
            <a:pPr algn="l" fontAlgn="base" marL="0" marR="0" indent="0" lvl="0"/>
            <a:r>
              <a:rPr b="false" i="false" strike="noStrike" sz="700" u="none">
                <a:solidFill>
                  <a:srgbClr val="4A4A49"/>
                </a:solidFill>
                <a:latin typeface="Calibri"/>
              </a:rPr>
              <a:t><![CDATA[AT&T Proprietary (Internal Use Only) Not for use or disclosure outside the AT&T companies except under written agreement]]></a:t>
            </a:r>
          </a:p>
        </p:txBody>
      </p:sp>
      <p:pic>
        <p:nvPicPr>
          <p:cNvPr id="4" name="PHPPowerPoint logo" descr="PHPPowerPoint 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477250" y="6286500"/>
            <a:ext cx="381000" cy="38100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pic>
        <p:nvPicPr>
          <p:cNvPr id="5" name="Result Chart" descr="PHPPowerPoint 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52500" y="1524000"/>
            <a:ext cx="6191250" cy="42481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6" name=""/>
          <p:cNvSpPr txBox="1"/>
          <p:nvPr/>
        </p:nvSpPr>
        <p:spPr>
          <a:xfrm rot="0">
            <a:off x="190500" y="428625"/>
            <a:ext cx="8858250" cy="476250"/>
          </a:xfrm>
          <a:prstGeom prst="rect"/>
        </p:spPr>
        <p:txBody>
          <a:bodyPr wrap="square" rtlCol="0" horzOverflow="overflow" vertOverflow="overflow" bIns="45720" lIns="91440" rIns="91440" tIns="45720" numCol="1">
            <a:spAutoFit/>
          </a:bodyPr>
          <a:lstStyle/>
          <a:p>
            <a:pPr algn="ctr" fontAlgn="base" marL="0" marR="0" indent="-238125" lvl="0"/>
            <a:r>
              <a:rPr b="false" i="false" strike="noStrike" sz="2300" u="none">
                <a:solidFill>
                  <a:srgbClr val="D66204"/>
                </a:solidFill>
                <a:latin typeface="Calibri"/>
              </a:rPr>
              <a:t><![CDATA[LTE 700 Ue – EARFCN 5780 RSRP Histogram ]]></a:t>
            </a:r>
          </a:p>
        </p:txBody>
      </p:sp>
      <p:graphicFrame>
        <p:nvGraphicFramePr>
          <p:cNvPr id="7" name="" descr=""/>
          <p:cNvGraphicFramePr>
            <a:graphicFrameLocks noGrp="1"/>
          </p:cNvGraphicFramePr>
          <p:nvPr/>
        </p:nvGraphicFramePr>
        <p:xfrm>
          <a:off x="7239000" y="1905000"/>
          <a:ext cx="1428750" cy="0"/>
        </p:xfrm>
        <a:graphic>
          <a:graphicData uri="http://schemas.openxmlformats.org/drawingml/2006/table">
            <a:tbl>
              <a:tblPr firstRow="1" bandRow="1"/>
              <a:tblGrid>
                <a:gridCol w="1428750"/>
              </a:tblGrid>
              <a:tr h="36195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/>
                      <a:r>
                        <a:rPr b="false" i="false" strike="noStrike" sz="1000" u="none">
                          <a:solidFill>
                            <a:srgbClr val="000000"/>
                          </a:solidFill>
                          <a:latin typeface="Calibri"/>
                        </a:rPr>
                        <a:t><![CDATA[RSRP]]>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EEF0EB"/>
                    </a:solidFill>
                  </a:tcPr>
                </a:tc>
              </a:tr>
              <a:tr h="36195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/>
                      <a:r>
                        <a:rPr b="false" i="false" strike="noStrike" sz="1000" u="none">
                          <a:solidFill>
                            <a:srgbClr val="000000"/>
                          </a:solidFill>
                          <a:latin typeface="Calibri"/>
                        </a:rPr>
                        <a:t><![CDATA[-140 to -108]]>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DCEBCA"/>
                    </a:solidFill>
                  </a:tcPr>
                </a:tc>
              </a:tr>
              <a:tr h="36195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/>
                      <a:r>
                        <a:rPr b="false" i="false" strike="noStrike" sz="1000" u="none">
                          <a:solidFill>
                            <a:srgbClr val="000000"/>
                          </a:solidFill>
                          <a:latin typeface="Calibri"/>
                        </a:rPr>
                        <a:t><![CDATA[-108 to -98]]>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EEF0EB"/>
                    </a:solidFill>
                  </a:tcPr>
                </a:tc>
              </a:tr>
              <a:tr h="36195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/>
                      <a:r>
                        <a:rPr b="false" i="false" strike="noStrike" sz="1000" u="none">
                          <a:solidFill>
                            <a:srgbClr val="000000"/>
                          </a:solidFill>
                          <a:latin typeface="Calibri"/>
                        </a:rPr>
                        <a:t><![CDATA[-98 to -88]]>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DCEBCA"/>
                    </a:solidFill>
                  </a:tcPr>
                </a:tc>
              </a:tr>
              <a:tr h="36195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/>
                      <a:r>
                        <a:rPr b="false" i="false" strike="noStrike" sz="1000" u="none">
                          <a:solidFill>
                            <a:srgbClr val="000000"/>
                          </a:solidFill>
                          <a:latin typeface="Calibri"/>
                        </a:rPr>
                        <a:t><![CDATA[-88 to -78]]>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EEF0EB"/>
                    </a:solidFill>
                  </a:tcPr>
                </a:tc>
              </a:tr>
              <a:tr h="36195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/>
                      <a:r>
                        <a:rPr b="false" i="false" strike="noStrike" sz="1000" u="none">
                          <a:solidFill>
                            <a:srgbClr val="000000"/>
                          </a:solidFill>
                          <a:latin typeface="Calibri"/>
                        </a:rPr>
                        <a:t><![CDATA[-78 to -68]]>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DCEBCA"/>
                    </a:solidFill>
                  </a:tcPr>
                </a:tc>
              </a:tr>
              <a:tr h="36195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/>
                      <a:r>
                        <a:rPr b="false" i="false" strike="noStrike" sz="1000" u="none">
                          <a:solidFill>
                            <a:srgbClr val="000000"/>
                          </a:solidFill>
                          <a:latin typeface="Calibri"/>
                        </a:rPr>
                        <a:t><![CDATA[-68 to -30]]>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EEF0EB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" name="PHPPowerPoint logo" descr="PHPPowerPoint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477000" y="95250"/>
            <a:ext cx="2181225" cy="171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2" name=""/>
          <p:cNvSpPr txBox="1"/>
          <p:nvPr/>
        </p:nvSpPr>
        <p:spPr>
          <a:xfrm rot="0">
            <a:off x="666750" y="6286500"/>
            <a:ext cx="6667500" cy="476250"/>
          </a:xfrm>
          <a:prstGeom prst="rect"/>
        </p:spPr>
        <p:txBody>
          <a:bodyPr wrap="square" rtlCol="0" horzOverflow="overflow" vertOverflow="overflow" bIns="47625" lIns="91440" rIns="91440" tIns="47625" numCol="1">
            <a:spAutoFit/>
          </a:bodyPr>
          <a:lstStyle/>
          <a:p>
            <a:pPr algn="l" fontAlgn="base" marL="0" marR="0" indent="0" lvl="0"/>
            <a:r>
              <a:rPr b="false" i="false" strike="noStrike" sz="700" u="none">
                <a:solidFill>
                  <a:srgbClr val="4A4A49"/>
                </a:solidFill>
                <a:latin typeface="Calibri"/>
              </a:rPr>
              <a:t><![CDATA[© 2015 AT&T Intellectual Property. All rights reserved. AT&T and the AT&T logo are trademarks of AT&T Intellectual Property.]]></a:t>
            </a:r>
          </a:p>
        </p:txBody>
      </p:sp>
      <p:sp>
        <p:nvSpPr>
          <p:cNvPr id="3" name=""/>
          <p:cNvSpPr txBox="1"/>
          <p:nvPr/>
        </p:nvSpPr>
        <p:spPr>
          <a:xfrm rot="0">
            <a:off x="666750" y="6429375"/>
            <a:ext cx="6667500" cy="476250"/>
          </a:xfrm>
          <a:prstGeom prst="rect"/>
        </p:spPr>
        <p:txBody>
          <a:bodyPr wrap="square" rtlCol="0" horzOverflow="overflow" vertOverflow="overflow" bIns="47625" lIns="91440" rIns="91440" tIns="47625" numCol="1">
            <a:spAutoFit/>
          </a:bodyPr>
          <a:lstStyle/>
          <a:p>
            <a:pPr algn="l" fontAlgn="base" marL="0" marR="0" indent="0" lvl="0"/>
            <a:r>
              <a:rPr b="false" i="false" strike="noStrike" sz="700" u="none">
                <a:solidFill>
                  <a:srgbClr val="4A4A49"/>
                </a:solidFill>
                <a:latin typeface="Calibri"/>
              </a:rPr>
              <a:t><![CDATA[AT&T Proprietary (Internal Use Only) Not for use or disclosure outside the AT&T companies except under written agreement]]></a:t>
            </a:r>
          </a:p>
        </p:txBody>
      </p:sp>
      <p:pic>
        <p:nvPicPr>
          <p:cNvPr id="4" name="PHPPowerPoint logo" descr="PHPPowerPoint 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477250" y="6286500"/>
            <a:ext cx="381000" cy="38100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pic>
        <p:nvPicPr>
          <p:cNvPr id="5" name="Result Chart" descr="PHPPowerPoint 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52500" y="1524000"/>
            <a:ext cx="6191250" cy="42481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6" name=""/>
          <p:cNvSpPr txBox="1"/>
          <p:nvPr/>
        </p:nvSpPr>
        <p:spPr>
          <a:xfrm rot="0">
            <a:off x="190500" y="428625"/>
            <a:ext cx="8858250" cy="476250"/>
          </a:xfrm>
          <a:prstGeom prst="rect"/>
        </p:spPr>
        <p:txBody>
          <a:bodyPr wrap="square" rtlCol="0" horzOverflow="overflow" vertOverflow="overflow" bIns="45720" lIns="91440" rIns="91440" tIns="45720" numCol="1">
            <a:spAutoFit/>
          </a:bodyPr>
          <a:lstStyle/>
          <a:p>
            <a:pPr algn="ctr" fontAlgn="base" marL="0" marR="0" indent="-238125" lvl="0"/>
            <a:r>
              <a:rPr b="false" i="false" strike="noStrike" sz="2300" u="none">
                <a:solidFill>
                  <a:srgbClr val="D66204"/>
                </a:solidFill>
                <a:latin typeface="Calibri"/>
              </a:rPr>
              <a:t><![CDATA[LTE 700 Ue – EARFCN 5780 RSSI Histogram ]]></a:t>
            </a:r>
          </a:p>
        </p:txBody>
      </p:sp>
      <p:graphicFrame>
        <p:nvGraphicFramePr>
          <p:cNvPr id="7" name="" descr=""/>
          <p:cNvGraphicFramePr>
            <a:graphicFrameLocks noGrp="1"/>
          </p:cNvGraphicFramePr>
          <p:nvPr/>
        </p:nvGraphicFramePr>
        <p:xfrm>
          <a:off x="7239000" y="1905000"/>
          <a:ext cx="1428750" cy="0"/>
        </p:xfrm>
        <a:graphic>
          <a:graphicData uri="http://schemas.openxmlformats.org/drawingml/2006/table">
            <a:tbl>
              <a:tblPr firstRow="1" bandRow="1"/>
              <a:tblGrid>
                <a:gridCol w="1428750"/>
              </a:tblGrid>
              <a:tr h="36195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/>
                      <a:r>
                        <a:rPr b="false" i="false" strike="noStrike" sz="1000" u="none">
                          <a:solidFill>
                            <a:srgbClr val="000000"/>
                          </a:solidFill>
                          <a:latin typeface="Calibri"/>
                        </a:rPr>
                        <a:t><![CDATA[RSSI]]>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EEF0EB"/>
                    </a:solidFill>
                  </a:tcPr>
                </a:tc>
              </a:tr>
              <a:tr h="36195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/>
                      <a:r>
                        <a:rPr b="false" i="false" strike="noStrike" sz="1000" u="none">
                          <a:solidFill>
                            <a:srgbClr val="000000"/>
                          </a:solidFill>
                          <a:latin typeface="Calibri"/>
                        </a:rPr>
                        <a:t><![CDATA[-140 to -105]]>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DCEBCA"/>
                    </a:solidFill>
                  </a:tcPr>
                </a:tc>
              </a:tr>
              <a:tr h="36195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/>
                      <a:r>
                        <a:rPr b="false" i="false" strike="noStrike" sz="1000" u="none">
                          <a:solidFill>
                            <a:srgbClr val="000000"/>
                          </a:solidFill>
                          <a:latin typeface="Calibri"/>
                        </a:rPr>
                        <a:t><![CDATA[-105 to -95]]>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EEF0EB"/>
                    </a:solidFill>
                  </a:tcPr>
                </a:tc>
              </a:tr>
              <a:tr h="36195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/>
                      <a:r>
                        <a:rPr b="false" i="false" strike="noStrike" sz="1000" u="none">
                          <a:solidFill>
                            <a:srgbClr val="000000"/>
                          </a:solidFill>
                          <a:latin typeface="Calibri"/>
                        </a:rPr>
                        <a:t><![CDATA[-95 to -85]]>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DCEBCA"/>
                    </a:solidFill>
                  </a:tcPr>
                </a:tc>
              </a:tr>
              <a:tr h="36195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/>
                      <a:r>
                        <a:rPr b="false" i="false" strike="noStrike" sz="1000" u="none">
                          <a:solidFill>
                            <a:srgbClr val="000000"/>
                          </a:solidFill>
                          <a:latin typeface="Calibri"/>
                        </a:rPr>
                        <a:t><![CDATA[-85 to -75]]>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EEF0EB"/>
                    </a:solidFill>
                  </a:tcPr>
                </a:tc>
              </a:tr>
              <a:tr h="36195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/>
                      <a:r>
                        <a:rPr b="false" i="false" strike="noStrike" sz="1000" u="none">
                          <a:solidFill>
                            <a:srgbClr val="000000"/>
                          </a:solidFill>
                          <a:latin typeface="Calibri"/>
                        </a:rPr>
                        <a:t><![CDATA[-75 to -65]]>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DCEBCA"/>
                    </a:solidFill>
                  </a:tcPr>
                </a:tc>
              </a:tr>
              <a:tr h="36195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/>
                      <a:r>
                        <a:rPr b="false" i="false" strike="noStrike" sz="1000" u="none">
                          <a:solidFill>
                            <a:srgbClr val="000000"/>
                          </a:solidFill>
                          <a:latin typeface="Calibri"/>
                        </a:rPr>
                        <a:t><![CDATA[-65 to -30]]>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EEF0EB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" name="PHPPowerPoint logo" descr="PHPPowerPoint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477000" y="95250"/>
            <a:ext cx="2181225" cy="171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2" name=""/>
          <p:cNvSpPr txBox="1"/>
          <p:nvPr/>
        </p:nvSpPr>
        <p:spPr>
          <a:xfrm rot="0">
            <a:off x="666750" y="6286500"/>
            <a:ext cx="6667500" cy="476250"/>
          </a:xfrm>
          <a:prstGeom prst="rect"/>
        </p:spPr>
        <p:txBody>
          <a:bodyPr wrap="square" rtlCol="0" horzOverflow="overflow" vertOverflow="overflow" bIns="47625" lIns="91440" rIns="91440" tIns="47625" numCol="1">
            <a:spAutoFit/>
          </a:bodyPr>
          <a:lstStyle/>
          <a:p>
            <a:pPr algn="l" fontAlgn="base" marL="0" marR="0" indent="0" lvl="0"/>
            <a:r>
              <a:rPr b="false" i="false" strike="noStrike" sz="700" u="none">
                <a:solidFill>
                  <a:srgbClr val="4A4A49"/>
                </a:solidFill>
                <a:latin typeface="Calibri"/>
              </a:rPr>
              <a:t><![CDATA[© 2015 AT&T Intellectual Property. All rights reserved. AT&T and the AT&T logo are trademarks of AT&T Intellectual Property.]]></a:t>
            </a:r>
          </a:p>
        </p:txBody>
      </p:sp>
      <p:sp>
        <p:nvSpPr>
          <p:cNvPr id="3" name=""/>
          <p:cNvSpPr txBox="1"/>
          <p:nvPr/>
        </p:nvSpPr>
        <p:spPr>
          <a:xfrm rot="0">
            <a:off x="666750" y="6429375"/>
            <a:ext cx="6667500" cy="476250"/>
          </a:xfrm>
          <a:prstGeom prst="rect"/>
        </p:spPr>
        <p:txBody>
          <a:bodyPr wrap="square" rtlCol="0" horzOverflow="overflow" vertOverflow="overflow" bIns="47625" lIns="91440" rIns="91440" tIns="47625" numCol="1">
            <a:spAutoFit/>
          </a:bodyPr>
          <a:lstStyle/>
          <a:p>
            <a:pPr algn="l" fontAlgn="base" marL="0" marR="0" indent="0" lvl="0"/>
            <a:r>
              <a:rPr b="false" i="false" strike="noStrike" sz="700" u="none">
                <a:solidFill>
                  <a:srgbClr val="4A4A49"/>
                </a:solidFill>
                <a:latin typeface="Calibri"/>
              </a:rPr>
              <a:t><![CDATA[AT&T Proprietary (Internal Use Only) Not for use or disclosure outside the AT&T companies except under written agreement]]></a:t>
            </a:r>
          </a:p>
        </p:txBody>
      </p:sp>
      <p:pic>
        <p:nvPicPr>
          <p:cNvPr id="4" name="PHPPowerPoint logo" descr="PHPPowerPoint 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477250" y="6286500"/>
            <a:ext cx="381000" cy="38100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pic>
        <p:nvPicPr>
          <p:cNvPr id="5" name="Result Chart" descr="PHPPowerPoint 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52500" y="1524000"/>
            <a:ext cx="6191250" cy="42481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6" name=""/>
          <p:cNvSpPr txBox="1"/>
          <p:nvPr/>
        </p:nvSpPr>
        <p:spPr>
          <a:xfrm rot="0">
            <a:off x="190500" y="428625"/>
            <a:ext cx="8858250" cy="476250"/>
          </a:xfrm>
          <a:prstGeom prst="rect"/>
        </p:spPr>
        <p:txBody>
          <a:bodyPr wrap="square" rtlCol="0" horzOverflow="overflow" vertOverflow="overflow" bIns="45720" lIns="91440" rIns="91440" tIns="45720" numCol="1">
            <a:spAutoFit/>
          </a:bodyPr>
          <a:lstStyle/>
          <a:p>
            <a:pPr algn="ctr" fontAlgn="base" marL="0" marR="0" indent="-238125" lvl="0"/>
            <a:r>
              <a:rPr b="false" i="false" strike="noStrike" sz="2300" u="none">
                <a:solidFill>
                  <a:srgbClr val="D66204"/>
                </a:solidFill>
                <a:latin typeface="Calibri"/>
              </a:rPr>
              <a:t><![CDATA[LTE 700 Ue – EARFCN 5780 SINR Histogram ]]></a:t>
            </a:r>
          </a:p>
        </p:txBody>
      </p:sp>
      <p:graphicFrame>
        <p:nvGraphicFramePr>
          <p:cNvPr id="7" name="" descr=""/>
          <p:cNvGraphicFramePr>
            <a:graphicFrameLocks noGrp="1"/>
          </p:cNvGraphicFramePr>
          <p:nvPr/>
        </p:nvGraphicFramePr>
        <p:xfrm>
          <a:off x="7239000" y="1905000"/>
          <a:ext cx="1428750" cy="0"/>
        </p:xfrm>
        <a:graphic>
          <a:graphicData uri="http://schemas.openxmlformats.org/drawingml/2006/table">
            <a:tbl>
              <a:tblPr firstRow="1" bandRow="1"/>
              <a:tblGrid>
                <a:gridCol w="1428750"/>
              </a:tblGrid>
              <a:tr h="36195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/>
                      <a:r>
                        <a:rPr b="false" i="false" strike="noStrike" sz="1000" u="none">
                          <a:solidFill>
                            <a:srgbClr val="000000"/>
                          </a:solidFill>
                          <a:latin typeface="Calibri"/>
                        </a:rPr>
                        <a:t><![CDATA[SINR]]>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EEF0EB"/>
                    </a:solidFill>
                  </a:tcPr>
                </a:tc>
              </a:tr>
              <a:tr h="36195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/>
                      <a:r>
                        <a:rPr b="false" i="false" strike="noStrike" sz="1000" u="none">
                          <a:solidFill>
                            <a:srgbClr val="000000"/>
                          </a:solidFill>
                          <a:latin typeface="Calibri"/>
                        </a:rPr>
                        <a:t><![CDATA[-50 to -4]]>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DCEBCA"/>
                    </a:solidFill>
                  </a:tcPr>
                </a:tc>
              </a:tr>
              <a:tr h="36195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/>
                      <a:r>
                        <a:rPr b="false" i="false" strike="noStrike" sz="1000" u="none">
                          <a:solidFill>
                            <a:srgbClr val="000000"/>
                          </a:solidFill>
                          <a:latin typeface="Calibri"/>
                        </a:rPr>
                        <a:t><![CDATA[-4 to 0]]>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EEF0EB"/>
                    </a:solidFill>
                  </a:tcPr>
                </a:tc>
              </a:tr>
              <a:tr h="36195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/>
                      <a:r>
                        <a:rPr b="false" i="false" strike="noStrike" sz="1000" u="none">
                          <a:solidFill>
                            <a:srgbClr val="000000"/>
                          </a:solidFill>
                          <a:latin typeface="Calibri"/>
                        </a:rPr>
                        <a:t><![CDATA[0 to 5]]>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DCEBCA"/>
                    </a:solidFill>
                  </a:tcPr>
                </a:tc>
              </a:tr>
              <a:tr h="36195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/>
                      <a:r>
                        <a:rPr b="false" i="false" strike="noStrike" sz="1000" u="none">
                          <a:solidFill>
                            <a:srgbClr val="000000"/>
                          </a:solidFill>
                          <a:latin typeface="Calibri"/>
                        </a:rPr>
                        <a:t><![CDATA[5 to 10]]>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EEF0EB"/>
                    </a:solidFill>
                  </a:tcPr>
                </a:tc>
              </a:tr>
              <a:tr h="36195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/>
                      <a:r>
                        <a:rPr b="false" i="false" strike="noStrike" sz="1000" u="none">
                          <a:solidFill>
                            <a:srgbClr val="000000"/>
                          </a:solidFill>
                          <a:latin typeface="Calibri"/>
                        </a:rPr>
                        <a:t><![CDATA[10 to 50]]>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DCEBCA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" name="PHPPowerPoint logo" descr="PHPPowerPoint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477000" y="95250"/>
            <a:ext cx="2181225" cy="171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2" name=""/>
          <p:cNvSpPr txBox="1"/>
          <p:nvPr/>
        </p:nvSpPr>
        <p:spPr>
          <a:xfrm rot="0">
            <a:off x="666750" y="6286500"/>
            <a:ext cx="6667500" cy="476250"/>
          </a:xfrm>
          <a:prstGeom prst="rect"/>
        </p:spPr>
        <p:txBody>
          <a:bodyPr wrap="square" rtlCol="0" horzOverflow="overflow" vertOverflow="overflow" bIns="47625" lIns="91440" rIns="91440" tIns="47625" numCol="1">
            <a:spAutoFit/>
          </a:bodyPr>
          <a:lstStyle/>
          <a:p>
            <a:pPr algn="l" fontAlgn="base" marL="0" marR="0" indent="0" lvl="0"/>
            <a:r>
              <a:rPr b="false" i="false" strike="noStrike" sz="700" u="none">
                <a:solidFill>
                  <a:srgbClr val="4A4A49"/>
                </a:solidFill>
                <a:latin typeface="Calibri"/>
              </a:rPr>
              <a:t><![CDATA[© 2015 AT&T Intellectual Property. All rights reserved. AT&T and the AT&T logo are trademarks of AT&T Intellectual Property.]]></a:t>
            </a:r>
          </a:p>
        </p:txBody>
      </p:sp>
      <p:sp>
        <p:nvSpPr>
          <p:cNvPr id="3" name=""/>
          <p:cNvSpPr txBox="1"/>
          <p:nvPr/>
        </p:nvSpPr>
        <p:spPr>
          <a:xfrm rot="0">
            <a:off x="666750" y="6429375"/>
            <a:ext cx="6667500" cy="476250"/>
          </a:xfrm>
          <a:prstGeom prst="rect"/>
        </p:spPr>
        <p:txBody>
          <a:bodyPr wrap="square" rtlCol="0" horzOverflow="overflow" vertOverflow="overflow" bIns="47625" lIns="91440" rIns="91440" tIns="47625" numCol="1">
            <a:spAutoFit/>
          </a:bodyPr>
          <a:lstStyle/>
          <a:p>
            <a:pPr algn="l" fontAlgn="base" marL="0" marR="0" indent="0" lvl="0"/>
            <a:r>
              <a:rPr b="false" i="false" strike="noStrike" sz="700" u="none">
                <a:solidFill>
                  <a:srgbClr val="4A4A49"/>
                </a:solidFill>
                <a:latin typeface="Calibri"/>
              </a:rPr>
              <a:t><![CDATA[AT&T Proprietary (Internal Use Only) Not for use or disclosure outside the AT&T companies except under written agreement]]></a:t>
            </a:r>
          </a:p>
        </p:txBody>
      </p:sp>
      <p:pic>
        <p:nvPicPr>
          <p:cNvPr id="4" name="PHPPowerPoint logo" descr="PHPPowerPoint 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477250" y="6286500"/>
            <a:ext cx="381000" cy="38100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pic>
        <p:nvPicPr>
          <p:cNvPr id="5" name="Result Chart" descr="PHPPowerPoint 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52500" y="1524000"/>
            <a:ext cx="6191250" cy="42481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6" name=""/>
          <p:cNvSpPr txBox="1"/>
          <p:nvPr/>
        </p:nvSpPr>
        <p:spPr>
          <a:xfrm rot="0">
            <a:off x="190500" y="428625"/>
            <a:ext cx="8858250" cy="476250"/>
          </a:xfrm>
          <a:prstGeom prst="rect"/>
        </p:spPr>
        <p:txBody>
          <a:bodyPr wrap="square" rtlCol="0" horzOverflow="overflow" vertOverflow="overflow" bIns="45720" lIns="91440" rIns="91440" tIns="45720" numCol="1">
            <a:spAutoFit/>
          </a:bodyPr>
          <a:lstStyle/>
          <a:p>
            <a:pPr algn="ctr" fontAlgn="base" marL="0" marR="0" indent="-238125" lvl="0"/>
            <a:r>
              <a:rPr b="false" i="false" strike="noStrike" sz="2300" u="none">
                <a:solidFill>
                  <a:srgbClr val="D66204"/>
                </a:solidFill>
                <a:latin typeface="Calibri"/>
              </a:rPr>
              <a:t><![CDATA[Femto Scan -  Ch.612 RSRP Histogram ]]></a:t>
            </a:r>
          </a:p>
        </p:txBody>
      </p:sp>
      <p:graphicFrame>
        <p:nvGraphicFramePr>
          <p:cNvPr id="7" name="" descr=""/>
          <p:cNvGraphicFramePr>
            <a:graphicFrameLocks noGrp="1"/>
          </p:cNvGraphicFramePr>
          <p:nvPr/>
        </p:nvGraphicFramePr>
        <p:xfrm>
          <a:off x="7239000" y="1905000"/>
          <a:ext cx="1428750" cy="0"/>
        </p:xfrm>
        <a:graphic>
          <a:graphicData uri="http://schemas.openxmlformats.org/drawingml/2006/table">
            <a:tbl>
              <a:tblPr firstRow="1" bandRow="1"/>
              <a:tblGrid>
                <a:gridCol w="1428750"/>
              </a:tblGrid>
              <a:tr h="36195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/>
                      <a:r>
                        <a:rPr b="false" i="false" strike="noStrike" sz="1000" u="none">
                          <a:solidFill>
                            <a:srgbClr val="000000"/>
                          </a:solidFill>
                          <a:latin typeface="Calibri"/>
                        </a:rPr>
                        <a:t><![CDATA[RSSI]]>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EEF0EB"/>
                    </a:solidFill>
                  </a:tcPr>
                </a:tc>
              </a:tr>
              <a:tr h="36195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/>
                      <a:r>
                        <a:rPr b="false" i="false" strike="noStrike" sz="1000" u="none">
                          <a:solidFill>
                            <a:srgbClr val="000000"/>
                          </a:solidFill>
                          <a:latin typeface="Calibri"/>
                        </a:rPr>
                        <a:t><![CDATA[-140 to -105]]>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DCEBCA"/>
                    </a:solidFill>
                  </a:tcPr>
                </a:tc>
              </a:tr>
              <a:tr h="36195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/>
                      <a:r>
                        <a:rPr b="false" i="false" strike="noStrike" sz="1000" u="none">
                          <a:solidFill>
                            <a:srgbClr val="000000"/>
                          </a:solidFill>
                          <a:latin typeface="Calibri"/>
                        </a:rPr>
                        <a:t><![CDATA[-105 to -95]]>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EEF0EB"/>
                    </a:solidFill>
                  </a:tcPr>
                </a:tc>
              </a:tr>
              <a:tr h="36195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/>
                      <a:r>
                        <a:rPr b="false" i="false" strike="noStrike" sz="1000" u="none">
                          <a:solidFill>
                            <a:srgbClr val="000000"/>
                          </a:solidFill>
                          <a:latin typeface="Calibri"/>
                        </a:rPr>
                        <a:t><![CDATA[-95 to -85]]>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DCEBCA"/>
                    </a:solidFill>
                  </a:tcPr>
                </a:tc>
              </a:tr>
              <a:tr h="36195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/>
                      <a:r>
                        <a:rPr b="false" i="false" strike="noStrike" sz="1000" u="none">
                          <a:solidFill>
                            <a:srgbClr val="000000"/>
                          </a:solidFill>
                          <a:latin typeface="Calibri"/>
                        </a:rPr>
                        <a:t><![CDATA[-85 to -75]]>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EEF0EB"/>
                    </a:solidFill>
                  </a:tcPr>
                </a:tc>
              </a:tr>
              <a:tr h="36195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/>
                      <a:r>
                        <a:rPr b="false" i="false" strike="noStrike" sz="1000" u="none">
                          <a:solidFill>
                            <a:srgbClr val="000000"/>
                          </a:solidFill>
                          <a:latin typeface="Calibri"/>
                        </a:rPr>
                        <a:t><![CDATA[-75 to -65]]>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DCEBCA"/>
                    </a:solidFill>
                  </a:tcPr>
                </a:tc>
              </a:tr>
              <a:tr h="36195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/>
                      <a:r>
                        <a:rPr b="false" i="false" strike="noStrike" sz="1000" u="none">
                          <a:solidFill>
                            <a:srgbClr val="000000"/>
                          </a:solidFill>
                          <a:latin typeface="Calibri"/>
                        </a:rPr>
                        <a:t><![CDATA[-65 to -30]]>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EEF0EB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" name="PHPPowerPoint logo" descr="PHPPowerPoint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477000" y="95250"/>
            <a:ext cx="2181225" cy="171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2" name=""/>
          <p:cNvSpPr txBox="1"/>
          <p:nvPr/>
        </p:nvSpPr>
        <p:spPr>
          <a:xfrm rot="0">
            <a:off x="666750" y="6286500"/>
            <a:ext cx="6667500" cy="476250"/>
          </a:xfrm>
          <a:prstGeom prst="rect"/>
        </p:spPr>
        <p:txBody>
          <a:bodyPr wrap="square" rtlCol="0" horzOverflow="overflow" vertOverflow="overflow" bIns="47625" lIns="91440" rIns="91440" tIns="47625" numCol="1">
            <a:spAutoFit/>
          </a:bodyPr>
          <a:lstStyle/>
          <a:p>
            <a:pPr algn="l" fontAlgn="base" marL="0" marR="0" indent="0" lvl="0"/>
            <a:r>
              <a:rPr b="false" i="false" strike="noStrike" sz="700" u="none">
                <a:solidFill>
                  <a:srgbClr val="4A4A49"/>
                </a:solidFill>
                <a:latin typeface="Calibri"/>
              </a:rPr>
              <a:t><![CDATA[© 2015 AT&T Intellectual Property. All rights reserved. AT&T and the AT&T logo are trademarks of AT&T Intellectual Property.]]></a:t>
            </a:r>
          </a:p>
        </p:txBody>
      </p:sp>
      <p:sp>
        <p:nvSpPr>
          <p:cNvPr id="3" name=""/>
          <p:cNvSpPr txBox="1"/>
          <p:nvPr/>
        </p:nvSpPr>
        <p:spPr>
          <a:xfrm rot="0">
            <a:off x="666750" y="6429375"/>
            <a:ext cx="6667500" cy="476250"/>
          </a:xfrm>
          <a:prstGeom prst="rect"/>
        </p:spPr>
        <p:txBody>
          <a:bodyPr wrap="square" rtlCol="0" horzOverflow="overflow" vertOverflow="overflow" bIns="47625" lIns="91440" rIns="91440" tIns="47625" numCol="1">
            <a:spAutoFit/>
          </a:bodyPr>
          <a:lstStyle/>
          <a:p>
            <a:pPr algn="l" fontAlgn="base" marL="0" marR="0" indent="0" lvl="0"/>
            <a:r>
              <a:rPr b="false" i="false" strike="noStrike" sz="700" u="none">
                <a:solidFill>
                  <a:srgbClr val="4A4A49"/>
                </a:solidFill>
                <a:latin typeface="Calibri"/>
              </a:rPr>
              <a:t><![CDATA[AT&T Proprietary (Internal Use Only) Not for use or disclosure outside the AT&T companies except under written agreement]]></a:t>
            </a:r>
          </a:p>
        </p:txBody>
      </p:sp>
      <p:pic>
        <p:nvPicPr>
          <p:cNvPr id="4" name="PHPPowerPoint logo" descr="PHPPowerPoint 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477250" y="6286500"/>
            <a:ext cx="381000" cy="38100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pic>
        <p:nvPicPr>
          <p:cNvPr id="5" name="Result Chart" descr="PHPPowerPoint 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52500" y="1524000"/>
            <a:ext cx="6191250" cy="42481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6" name=""/>
          <p:cNvSpPr txBox="1"/>
          <p:nvPr/>
        </p:nvSpPr>
        <p:spPr>
          <a:xfrm rot="0">
            <a:off x="190500" y="428625"/>
            <a:ext cx="8858250" cy="476250"/>
          </a:xfrm>
          <a:prstGeom prst="rect"/>
        </p:spPr>
        <p:txBody>
          <a:bodyPr wrap="square" rtlCol="0" horzOverflow="overflow" vertOverflow="overflow" bIns="45720" lIns="91440" rIns="91440" tIns="45720" numCol="1">
            <a:spAutoFit/>
          </a:bodyPr>
          <a:lstStyle/>
          <a:p>
            <a:pPr algn="ctr" fontAlgn="base" marL="0" marR="0" indent="-238125" lvl="0"/>
            <a:r>
              <a:rPr b="false" i="false" strike="noStrike" sz="2300" u="none">
                <a:solidFill>
                  <a:srgbClr val="D66204"/>
                </a:solidFill>
                <a:latin typeface="Calibri"/>
              </a:rPr>
              <a:t><![CDATA[UMTS 850 Scan – UARFCN 4358  Ec/Io Histogram ]]></a:t>
            </a:r>
          </a:p>
        </p:txBody>
      </p:sp>
      <p:graphicFrame>
        <p:nvGraphicFramePr>
          <p:cNvPr id="7" name="" descr=""/>
          <p:cNvGraphicFramePr>
            <a:graphicFrameLocks noGrp="1"/>
          </p:cNvGraphicFramePr>
          <p:nvPr/>
        </p:nvGraphicFramePr>
        <p:xfrm>
          <a:off x="7239000" y="1905000"/>
          <a:ext cx="1428750" cy="0"/>
        </p:xfrm>
        <a:graphic>
          <a:graphicData uri="http://schemas.openxmlformats.org/drawingml/2006/table">
            <a:tbl>
              <a:tblPr firstRow="1" bandRow="1"/>
              <a:tblGrid>
                <a:gridCol w="1428750"/>
              </a:tblGrid>
              <a:tr h="36195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/>
                      <a:r>
                        <a:rPr b="false" i="false" strike="noStrike" sz="1000" u="none">
                          <a:solidFill>
                            <a:srgbClr val="000000"/>
                          </a:solidFill>
                          <a:latin typeface="Calibri"/>
                        </a:rPr>
                        <a:t><![CDATA[Ec Io]]>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EEF0EB"/>
                    </a:solidFill>
                  </a:tcPr>
                </a:tc>
              </a:tr>
              <a:tr h="36195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/>
                      <a:r>
                        <a:rPr b="false" i="false" strike="noStrike" sz="1000" u="none">
                          <a:solidFill>
                            <a:srgbClr val="000000"/>
                          </a:solidFill>
                          <a:latin typeface="Calibri"/>
                        </a:rPr>
                        <a:t><![CDATA[-16 to -14]]>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DCEBCA"/>
                    </a:solidFill>
                  </a:tcPr>
                </a:tc>
              </a:tr>
              <a:tr h="36195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/>
                      <a:r>
                        <a:rPr b="false" i="false" strike="noStrike" sz="1000" u="none">
                          <a:solidFill>
                            <a:srgbClr val="000000"/>
                          </a:solidFill>
                          <a:latin typeface="Calibri"/>
                        </a:rPr>
                        <a:t><![CDATA[-14 to -10]]>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EEF0EB"/>
                    </a:solidFill>
                  </a:tcPr>
                </a:tc>
              </a:tr>
              <a:tr h="36195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/>
                      <a:r>
                        <a:rPr b="false" i="false" strike="noStrike" sz="1000" u="none">
                          <a:solidFill>
                            <a:srgbClr val="000000"/>
                          </a:solidFill>
                          <a:latin typeface="Calibri"/>
                        </a:rPr>
                        <a:t><![CDATA[-10 to -7]]>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DCEBCA"/>
                    </a:solidFill>
                  </a:tcPr>
                </a:tc>
              </a:tr>
              <a:tr h="36195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/>
                      <a:r>
                        <a:rPr b="false" i="false" strike="noStrike" sz="1000" u="none">
                          <a:solidFill>
                            <a:srgbClr val="000000"/>
                          </a:solidFill>
                          <a:latin typeface="Calibri"/>
                        </a:rPr>
                        <a:t><![CDATA[-7 to 0]]>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EEF0EB"/>
                    </a:solidFill>
                  </a:tcPr>
                </a:tc>
              </a:tr>
              <a:tr h="36195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/>
                      <a:r>
                        <a:rPr b="false" i="false" strike="noStrike" sz="1000" u="none">
                          <a:solidFill>
                            <a:srgbClr val="000000"/>
                          </a:solidFill>
                          <a:latin typeface="Calibri"/>
                        </a:rPr>
                        <a:t><![CDATA[0 to -16]]>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DCEBCA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" name="PHPPowerPoint logo" descr="PHPPowerPoint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477000" y="95250"/>
            <a:ext cx="2181225" cy="171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2" name=""/>
          <p:cNvSpPr txBox="1"/>
          <p:nvPr/>
        </p:nvSpPr>
        <p:spPr>
          <a:xfrm rot="0">
            <a:off x="666750" y="6286500"/>
            <a:ext cx="6667500" cy="476250"/>
          </a:xfrm>
          <a:prstGeom prst="rect"/>
        </p:spPr>
        <p:txBody>
          <a:bodyPr wrap="square" rtlCol="0" horzOverflow="overflow" vertOverflow="overflow" bIns="47625" lIns="91440" rIns="91440" tIns="47625" numCol="1">
            <a:spAutoFit/>
          </a:bodyPr>
          <a:lstStyle/>
          <a:p>
            <a:pPr algn="l" fontAlgn="base" marL="0" marR="0" indent="0" lvl="0"/>
            <a:r>
              <a:rPr b="false" i="false" strike="noStrike" sz="700" u="none">
                <a:solidFill>
                  <a:srgbClr val="4A4A49"/>
                </a:solidFill>
                <a:latin typeface="Calibri"/>
              </a:rPr>
              <a:t><![CDATA[© 2015 AT&T Intellectual Property. All rights reserved. AT&T and the AT&T logo are trademarks of AT&T Intellectual Property.]]></a:t>
            </a:r>
          </a:p>
        </p:txBody>
      </p:sp>
      <p:sp>
        <p:nvSpPr>
          <p:cNvPr id="3" name=""/>
          <p:cNvSpPr txBox="1"/>
          <p:nvPr/>
        </p:nvSpPr>
        <p:spPr>
          <a:xfrm rot="0">
            <a:off x="666750" y="6429375"/>
            <a:ext cx="6667500" cy="476250"/>
          </a:xfrm>
          <a:prstGeom prst="rect"/>
        </p:spPr>
        <p:txBody>
          <a:bodyPr wrap="square" rtlCol="0" horzOverflow="overflow" vertOverflow="overflow" bIns="47625" lIns="91440" rIns="91440" tIns="47625" numCol="1">
            <a:spAutoFit/>
          </a:bodyPr>
          <a:lstStyle/>
          <a:p>
            <a:pPr algn="l" fontAlgn="base" marL="0" marR="0" indent="0" lvl="0"/>
            <a:r>
              <a:rPr b="false" i="false" strike="noStrike" sz="700" u="none">
                <a:solidFill>
                  <a:srgbClr val="4A4A49"/>
                </a:solidFill>
                <a:latin typeface="Calibri"/>
              </a:rPr>
              <a:t><![CDATA[AT&T Proprietary (Internal Use Only) Not for use or disclosure outside the AT&T companies except under written agreement]]></a:t>
            </a:r>
          </a:p>
        </p:txBody>
      </p:sp>
      <p:pic>
        <p:nvPicPr>
          <p:cNvPr id="4" name="PHPPowerPoint logo" descr="PHPPowerPoint 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477250" y="6286500"/>
            <a:ext cx="381000" cy="38100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pic>
        <p:nvPicPr>
          <p:cNvPr id="5" name="Result Chart" descr="PHPPowerPoint 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52500" y="1524000"/>
            <a:ext cx="6191250" cy="42481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6" name=""/>
          <p:cNvSpPr txBox="1"/>
          <p:nvPr/>
        </p:nvSpPr>
        <p:spPr>
          <a:xfrm rot="0">
            <a:off x="190500" y="428625"/>
            <a:ext cx="8858250" cy="476250"/>
          </a:xfrm>
          <a:prstGeom prst="rect"/>
        </p:spPr>
        <p:txBody>
          <a:bodyPr wrap="square" rtlCol="0" horzOverflow="overflow" vertOverflow="overflow" bIns="45720" lIns="91440" rIns="91440" tIns="45720" numCol="1">
            <a:spAutoFit/>
          </a:bodyPr>
          <a:lstStyle/>
          <a:p>
            <a:pPr algn="ctr" fontAlgn="base" marL="0" marR="0" indent="-238125" lvl="0"/>
            <a:r>
              <a:rPr b="false" i="false" strike="noStrike" sz="2300" u="none">
                <a:solidFill>
                  <a:srgbClr val="D66204"/>
                </a:solidFill>
                <a:latin typeface="Calibri"/>
              </a:rPr>
              <a:t><![CDATA[UMTS 850 Scan – UARFCN 4383 Ec (RSCP) Histogram ]]></a:t>
            </a:r>
          </a:p>
        </p:txBody>
      </p:sp>
      <p:graphicFrame>
        <p:nvGraphicFramePr>
          <p:cNvPr id="7" name="" descr=""/>
          <p:cNvGraphicFramePr>
            <a:graphicFrameLocks noGrp="1"/>
          </p:cNvGraphicFramePr>
          <p:nvPr/>
        </p:nvGraphicFramePr>
        <p:xfrm>
          <a:off x="7239000" y="1905000"/>
          <a:ext cx="1428750" cy="0"/>
        </p:xfrm>
        <a:graphic>
          <a:graphicData uri="http://schemas.openxmlformats.org/drawingml/2006/table">
            <a:tbl>
              <a:tblPr firstRow="1" bandRow="1"/>
              <a:tblGrid>
                <a:gridCol w="1428750"/>
              </a:tblGrid>
              <a:tr h="36195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/>
                      <a:r>
                        <a:rPr b="false" i="false" strike="noStrike" sz="1000" u="none">
                          <a:solidFill>
                            <a:srgbClr val="000000"/>
                          </a:solidFill>
                          <a:latin typeface="Calibri"/>
                        </a:rPr>
                        <a:t><![CDATA[RSCP]]>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EEF0EB"/>
                    </a:solidFill>
                  </a:tcPr>
                </a:tc>
              </a:tr>
              <a:tr h="36195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/>
                      <a:r>
                        <a:rPr b="false" i="false" strike="noStrike" sz="1000" u="none">
                          <a:solidFill>
                            <a:srgbClr val="000000"/>
                          </a:solidFill>
                          <a:latin typeface="Calibri"/>
                        </a:rPr>
                        <a:t><![CDATA[-140 to -105]]>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DCEBCA"/>
                    </a:solidFill>
                  </a:tcPr>
                </a:tc>
              </a:tr>
              <a:tr h="36195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/>
                      <a:r>
                        <a:rPr b="false" i="false" strike="noStrike" sz="1000" u="none">
                          <a:solidFill>
                            <a:srgbClr val="000000"/>
                          </a:solidFill>
                          <a:latin typeface="Calibri"/>
                        </a:rPr>
                        <a:t><![CDATA[-105 to -95]]>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EEF0EB"/>
                    </a:solidFill>
                  </a:tcPr>
                </a:tc>
              </a:tr>
              <a:tr h="36195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/>
                      <a:r>
                        <a:rPr b="false" i="false" strike="noStrike" sz="1000" u="none">
                          <a:solidFill>
                            <a:srgbClr val="000000"/>
                          </a:solidFill>
                          <a:latin typeface="Calibri"/>
                        </a:rPr>
                        <a:t><![CDATA[-95 to -85]]>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DCEBCA"/>
                    </a:solidFill>
                  </a:tcPr>
                </a:tc>
              </a:tr>
              <a:tr h="36195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/>
                      <a:r>
                        <a:rPr b="false" i="false" strike="noStrike" sz="1000" u="none">
                          <a:solidFill>
                            <a:srgbClr val="000000"/>
                          </a:solidFill>
                          <a:latin typeface="Calibri"/>
                        </a:rPr>
                        <a:t><![CDATA[-85 to -75]]>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EEF0EB"/>
                    </a:solidFill>
                  </a:tcPr>
                </a:tc>
              </a:tr>
              <a:tr h="36195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/>
                      <a:r>
                        <a:rPr b="false" i="false" strike="noStrike" sz="1000" u="none">
                          <a:solidFill>
                            <a:srgbClr val="000000"/>
                          </a:solidFill>
                          <a:latin typeface="Calibri"/>
                        </a:rPr>
                        <a:t><![CDATA[-75 to -65]]>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DCEBCA"/>
                    </a:solidFill>
                  </a:tcPr>
                </a:tc>
              </a:tr>
              <a:tr h="36195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/>
                      <a:r>
                        <a:rPr b="false" i="false" strike="noStrike" sz="1000" u="none">
                          <a:solidFill>
                            <a:srgbClr val="000000"/>
                          </a:solidFill>
                          <a:latin typeface="Calibri"/>
                        </a:rPr>
                        <a:t><![CDATA[-65 to -30]]>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EEF0EB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" name="PHPPowerPoint logo" descr="PHPPowerPoint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477000" y="95250"/>
            <a:ext cx="2181225" cy="171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2" name=""/>
          <p:cNvSpPr txBox="1"/>
          <p:nvPr/>
        </p:nvSpPr>
        <p:spPr>
          <a:xfrm rot="0">
            <a:off x="666750" y="6286500"/>
            <a:ext cx="6667500" cy="476250"/>
          </a:xfrm>
          <a:prstGeom prst="rect"/>
        </p:spPr>
        <p:txBody>
          <a:bodyPr wrap="square" rtlCol="0" horzOverflow="overflow" vertOverflow="overflow" bIns="47625" lIns="91440" rIns="91440" tIns="47625" numCol="1">
            <a:spAutoFit/>
          </a:bodyPr>
          <a:lstStyle/>
          <a:p>
            <a:pPr algn="l" fontAlgn="base" marL="0" marR="0" indent="0" lvl="0"/>
            <a:r>
              <a:rPr b="false" i="false" strike="noStrike" sz="700" u="none">
                <a:solidFill>
                  <a:srgbClr val="4A4A49"/>
                </a:solidFill>
                <a:latin typeface="Calibri"/>
              </a:rPr>
              <a:t><![CDATA[© 2015 AT&T Intellectual Property. All rights reserved. AT&T and the AT&T logo are trademarks of AT&T Intellectual Property.]]></a:t>
            </a:r>
          </a:p>
        </p:txBody>
      </p:sp>
      <p:sp>
        <p:nvSpPr>
          <p:cNvPr id="3" name=""/>
          <p:cNvSpPr txBox="1"/>
          <p:nvPr/>
        </p:nvSpPr>
        <p:spPr>
          <a:xfrm rot="0">
            <a:off x="666750" y="6429375"/>
            <a:ext cx="6667500" cy="476250"/>
          </a:xfrm>
          <a:prstGeom prst="rect"/>
        </p:spPr>
        <p:txBody>
          <a:bodyPr wrap="square" rtlCol="0" horzOverflow="overflow" vertOverflow="overflow" bIns="47625" lIns="91440" rIns="91440" tIns="47625" numCol="1">
            <a:spAutoFit/>
          </a:bodyPr>
          <a:lstStyle/>
          <a:p>
            <a:pPr algn="l" fontAlgn="base" marL="0" marR="0" indent="0" lvl="0"/>
            <a:r>
              <a:rPr b="false" i="false" strike="noStrike" sz="700" u="none">
                <a:solidFill>
                  <a:srgbClr val="4A4A49"/>
                </a:solidFill>
                <a:latin typeface="Calibri"/>
              </a:rPr>
              <a:t><![CDATA[AT&T Proprietary (Internal Use Only) Not for use or disclosure outside the AT&T companies except under written agreement]]></a:t>
            </a:r>
          </a:p>
        </p:txBody>
      </p:sp>
      <p:pic>
        <p:nvPicPr>
          <p:cNvPr id="4" name="PHPPowerPoint logo" descr="PHPPowerPoint 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477250" y="6286500"/>
            <a:ext cx="381000" cy="38100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pic>
        <p:nvPicPr>
          <p:cNvPr id="5" name="Result Chart" descr="PHPPowerPoint 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52500" y="1524000"/>
            <a:ext cx="6191250" cy="42481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6" name=""/>
          <p:cNvSpPr txBox="1"/>
          <p:nvPr/>
        </p:nvSpPr>
        <p:spPr>
          <a:xfrm rot="0">
            <a:off x="190500" y="428625"/>
            <a:ext cx="8858250" cy="476250"/>
          </a:xfrm>
          <a:prstGeom prst="rect"/>
        </p:spPr>
        <p:txBody>
          <a:bodyPr wrap="square" rtlCol="0" horzOverflow="overflow" vertOverflow="overflow" bIns="45720" lIns="91440" rIns="91440" tIns="45720" numCol="1">
            <a:spAutoFit/>
          </a:bodyPr>
          <a:lstStyle/>
          <a:p>
            <a:pPr algn="ctr" fontAlgn="base" marL="0" marR="0" indent="-238125" lvl="0"/>
            <a:r>
              <a:rPr b="false" i="false" strike="noStrike" sz="2300" u="none">
                <a:solidFill>
                  <a:srgbClr val="D66204"/>
                </a:solidFill>
                <a:latin typeface="Calibri"/>
              </a:rPr>
              <a:t><![CDATA[UMTS 850 Scan – UARFCN 4383  Io (RSSI) Histogram ]]></a:t>
            </a:r>
          </a:p>
        </p:txBody>
      </p:sp>
      <p:graphicFrame>
        <p:nvGraphicFramePr>
          <p:cNvPr id="7" name="" descr=""/>
          <p:cNvGraphicFramePr>
            <a:graphicFrameLocks noGrp="1"/>
          </p:cNvGraphicFramePr>
          <p:nvPr/>
        </p:nvGraphicFramePr>
        <p:xfrm>
          <a:off x="7239000" y="1905000"/>
          <a:ext cx="1428750" cy="0"/>
        </p:xfrm>
        <a:graphic>
          <a:graphicData uri="http://schemas.openxmlformats.org/drawingml/2006/table">
            <a:tbl>
              <a:tblPr firstRow="1" bandRow="1"/>
              <a:tblGrid>
                <a:gridCol w="1428750"/>
              </a:tblGrid>
              <a:tr h="36195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/>
                      <a:r>
                        <a:rPr b="false" i="false" strike="noStrike" sz="1000" u="none">
                          <a:solidFill>
                            <a:srgbClr val="000000"/>
                          </a:solidFill>
                          <a:latin typeface="Calibri"/>
                        </a:rPr>
                        <a:t><![CDATA[RX Power]]>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EEF0EB"/>
                    </a:solidFill>
                  </a:tcPr>
                </a:tc>
              </a:tr>
              <a:tr h="36195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/>
                      <a:r>
                        <a:rPr b="false" i="false" strike="noStrike" sz="1000" u="none">
                          <a:solidFill>
                            <a:srgbClr val="000000"/>
                          </a:solidFill>
                          <a:latin typeface="Calibri"/>
                        </a:rPr>
                        <a:t><![CDATA[-140 to -105]]>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DCEBCA"/>
                    </a:solidFill>
                  </a:tcPr>
                </a:tc>
              </a:tr>
              <a:tr h="36195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/>
                      <a:r>
                        <a:rPr b="false" i="false" strike="noStrike" sz="1000" u="none">
                          <a:solidFill>
                            <a:srgbClr val="000000"/>
                          </a:solidFill>
                          <a:latin typeface="Calibri"/>
                        </a:rPr>
                        <a:t><![CDATA[-105 to -95]]>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EEF0EB"/>
                    </a:solidFill>
                  </a:tcPr>
                </a:tc>
              </a:tr>
              <a:tr h="36195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/>
                      <a:r>
                        <a:rPr b="false" i="false" strike="noStrike" sz="1000" u="none">
                          <a:solidFill>
                            <a:srgbClr val="000000"/>
                          </a:solidFill>
                          <a:latin typeface="Calibri"/>
                        </a:rPr>
                        <a:t><![CDATA[-95 to -85]]>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DCEBCA"/>
                    </a:solidFill>
                  </a:tcPr>
                </a:tc>
              </a:tr>
              <a:tr h="36195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/>
                      <a:r>
                        <a:rPr b="false" i="false" strike="noStrike" sz="1000" u="none">
                          <a:solidFill>
                            <a:srgbClr val="000000"/>
                          </a:solidFill>
                          <a:latin typeface="Calibri"/>
                        </a:rPr>
                        <a:t><![CDATA[-85 to -75]]>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EEF0EB"/>
                    </a:solidFill>
                  </a:tcPr>
                </a:tc>
              </a:tr>
              <a:tr h="36195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/>
                      <a:r>
                        <a:rPr b="false" i="false" strike="noStrike" sz="1000" u="none">
                          <a:solidFill>
                            <a:srgbClr val="000000"/>
                          </a:solidFill>
                          <a:latin typeface="Calibri"/>
                        </a:rPr>
                        <a:t><![CDATA[-75 to -65]]>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DCEBCA"/>
                    </a:solidFill>
                  </a:tcPr>
                </a:tc>
              </a:tr>
              <a:tr h="36195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/>
                      <a:r>
                        <a:rPr b="false" i="false" strike="noStrike" sz="1000" u="none">
                          <a:solidFill>
                            <a:srgbClr val="000000"/>
                          </a:solidFill>
                          <a:latin typeface="Calibri"/>
                        </a:rPr>
                        <a:t><![CDATA[-65 to -30]]>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EEF0EB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" name="PHPPowerPoint logo" descr="PHPPowerPoint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477000" y="95250"/>
            <a:ext cx="2181225" cy="171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2" name=""/>
          <p:cNvSpPr txBox="1"/>
          <p:nvPr/>
        </p:nvSpPr>
        <p:spPr>
          <a:xfrm rot="0">
            <a:off x="666750" y="6286500"/>
            <a:ext cx="6667500" cy="476250"/>
          </a:xfrm>
          <a:prstGeom prst="rect"/>
        </p:spPr>
        <p:txBody>
          <a:bodyPr wrap="square" rtlCol="0" horzOverflow="overflow" vertOverflow="overflow" bIns="47625" lIns="91440" rIns="91440" tIns="47625" numCol="1">
            <a:spAutoFit/>
          </a:bodyPr>
          <a:lstStyle/>
          <a:p>
            <a:pPr algn="l" fontAlgn="base" marL="0" marR="0" indent="0" lvl="0"/>
            <a:r>
              <a:rPr b="false" i="false" strike="noStrike" sz="700" u="none">
                <a:solidFill>
                  <a:srgbClr val="4A4A49"/>
                </a:solidFill>
                <a:latin typeface="Calibri"/>
              </a:rPr>
              <a:t><![CDATA[© 2015 AT&T Intellectual Property. All rights reserved. AT&T and the AT&T logo are trademarks of AT&T Intellectual Property.]]></a:t>
            </a:r>
          </a:p>
        </p:txBody>
      </p:sp>
      <p:sp>
        <p:nvSpPr>
          <p:cNvPr id="3" name=""/>
          <p:cNvSpPr txBox="1"/>
          <p:nvPr/>
        </p:nvSpPr>
        <p:spPr>
          <a:xfrm rot="0">
            <a:off x="666750" y="6429375"/>
            <a:ext cx="6667500" cy="476250"/>
          </a:xfrm>
          <a:prstGeom prst="rect"/>
        </p:spPr>
        <p:txBody>
          <a:bodyPr wrap="square" rtlCol="0" horzOverflow="overflow" vertOverflow="overflow" bIns="47625" lIns="91440" rIns="91440" tIns="47625" numCol="1">
            <a:spAutoFit/>
          </a:bodyPr>
          <a:lstStyle/>
          <a:p>
            <a:pPr algn="l" fontAlgn="base" marL="0" marR="0" indent="0" lvl="0"/>
            <a:r>
              <a:rPr b="false" i="false" strike="noStrike" sz="700" u="none">
                <a:solidFill>
                  <a:srgbClr val="4A4A49"/>
                </a:solidFill>
                <a:latin typeface="Calibri"/>
              </a:rPr>
              <a:t><![CDATA[AT&T Proprietary (Internal Use Only) Not for use or disclosure outside the AT&T companies except under written agreement]]></a:t>
            </a:r>
          </a:p>
        </p:txBody>
      </p:sp>
      <p:pic>
        <p:nvPicPr>
          <p:cNvPr id="4" name="PHPPowerPoint logo" descr="PHPPowerPoint 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477250" y="6286500"/>
            <a:ext cx="381000" cy="38100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pic>
        <p:nvPicPr>
          <p:cNvPr id="5" name="Result Chart" descr="PHPPowerPoint 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52500" y="1524000"/>
            <a:ext cx="6191250" cy="42481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6" name=""/>
          <p:cNvSpPr txBox="1"/>
          <p:nvPr/>
        </p:nvSpPr>
        <p:spPr>
          <a:xfrm rot="0">
            <a:off x="190500" y="428625"/>
            <a:ext cx="8858250" cy="476250"/>
          </a:xfrm>
          <a:prstGeom prst="rect"/>
        </p:spPr>
        <p:txBody>
          <a:bodyPr wrap="square" rtlCol="0" horzOverflow="overflow" vertOverflow="overflow" bIns="45720" lIns="91440" rIns="91440" tIns="45720" numCol="1">
            <a:spAutoFit/>
          </a:bodyPr>
          <a:lstStyle/>
          <a:p>
            <a:pPr algn="ctr" fontAlgn="base" marL="0" marR="0" indent="-238125" lvl="0"/>
            <a:r>
              <a:rPr b="false" i="false" strike="noStrike" sz="2300" u="none">
                <a:solidFill>
                  <a:srgbClr val="D66204"/>
                </a:solidFill>
                <a:latin typeface="Calibri"/>
              </a:rPr>
              <a:t><![CDATA[UMTS 850 Scan – UARFCN 4383  Ec/Io Histogram ]]></a:t>
            </a:r>
          </a:p>
        </p:txBody>
      </p:sp>
      <p:graphicFrame>
        <p:nvGraphicFramePr>
          <p:cNvPr id="7" name="" descr=""/>
          <p:cNvGraphicFramePr>
            <a:graphicFrameLocks noGrp="1"/>
          </p:cNvGraphicFramePr>
          <p:nvPr/>
        </p:nvGraphicFramePr>
        <p:xfrm>
          <a:off x="7239000" y="1905000"/>
          <a:ext cx="1428750" cy="0"/>
        </p:xfrm>
        <a:graphic>
          <a:graphicData uri="http://schemas.openxmlformats.org/drawingml/2006/table">
            <a:tbl>
              <a:tblPr firstRow="1" bandRow="1"/>
              <a:tblGrid>
                <a:gridCol w="1428750"/>
              </a:tblGrid>
              <a:tr h="36195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/>
                      <a:r>
                        <a:rPr b="false" i="false" strike="noStrike" sz="1000" u="none">
                          <a:solidFill>
                            <a:srgbClr val="000000"/>
                          </a:solidFill>
                          <a:latin typeface="Calibri"/>
                        </a:rPr>
                        <a:t><![CDATA[Ec Io]]>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EEF0EB"/>
                    </a:solidFill>
                  </a:tcPr>
                </a:tc>
              </a:tr>
              <a:tr h="36195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/>
                      <a:r>
                        <a:rPr b="false" i="false" strike="noStrike" sz="1000" u="none">
                          <a:solidFill>
                            <a:srgbClr val="000000"/>
                          </a:solidFill>
                          <a:latin typeface="Calibri"/>
                        </a:rPr>
                        <a:t><![CDATA[-16 to -14]]>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DCEBCA"/>
                    </a:solidFill>
                  </a:tcPr>
                </a:tc>
              </a:tr>
              <a:tr h="36195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/>
                      <a:r>
                        <a:rPr b="false" i="false" strike="noStrike" sz="1000" u="none">
                          <a:solidFill>
                            <a:srgbClr val="000000"/>
                          </a:solidFill>
                          <a:latin typeface="Calibri"/>
                        </a:rPr>
                        <a:t><![CDATA[-14 to -10]]>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EEF0EB"/>
                    </a:solidFill>
                  </a:tcPr>
                </a:tc>
              </a:tr>
              <a:tr h="36195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/>
                      <a:r>
                        <a:rPr b="false" i="false" strike="noStrike" sz="1000" u="none">
                          <a:solidFill>
                            <a:srgbClr val="000000"/>
                          </a:solidFill>
                          <a:latin typeface="Calibri"/>
                        </a:rPr>
                        <a:t><![CDATA[-10 to -7]]>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DCEBCA"/>
                    </a:solidFill>
                  </a:tcPr>
                </a:tc>
              </a:tr>
              <a:tr h="36195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/>
                      <a:r>
                        <a:rPr b="false" i="false" strike="noStrike" sz="1000" u="none">
                          <a:solidFill>
                            <a:srgbClr val="000000"/>
                          </a:solidFill>
                          <a:latin typeface="Calibri"/>
                        </a:rPr>
                        <a:t><![CDATA[-7 to 0]]>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EEF0EB"/>
                    </a:solidFill>
                  </a:tcPr>
                </a:tc>
              </a:tr>
              <a:tr h="36195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/>
                      <a:r>
                        <a:rPr b="false" i="false" strike="noStrike" sz="1000" u="none">
                          <a:solidFill>
                            <a:srgbClr val="000000"/>
                          </a:solidFill>
                          <a:latin typeface="Calibri"/>
                        </a:rPr>
                        <a:t><![CDATA[0 to -16]]>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DCEBCA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" name="PHPPowerPoint logo" descr="PHPPowerPoint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477000" y="95250"/>
            <a:ext cx="2181225" cy="171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2" name=""/>
          <p:cNvSpPr txBox="1"/>
          <p:nvPr/>
        </p:nvSpPr>
        <p:spPr>
          <a:xfrm rot="0">
            <a:off x="666750" y="6286500"/>
            <a:ext cx="6667500" cy="476250"/>
          </a:xfrm>
          <a:prstGeom prst="rect"/>
        </p:spPr>
        <p:txBody>
          <a:bodyPr wrap="square" rtlCol="0" horzOverflow="overflow" vertOverflow="overflow" bIns="47625" lIns="91440" rIns="91440" tIns="47625" numCol="1">
            <a:spAutoFit/>
          </a:bodyPr>
          <a:lstStyle/>
          <a:p>
            <a:pPr algn="l" fontAlgn="base" marL="0" marR="0" indent="0" lvl="0"/>
            <a:r>
              <a:rPr b="false" i="false" strike="noStrike" sz="700" u="none">
                <a:solidFill>
                  <a:srgbClr val="4A4A49"/>
                </a:solidFill>
                <a:latin typeface="Calibri"/>
              </a:rPr>
              <a:t><![CDATA[© 2015 AT&T Intellectual Property. All rights reserved. AT&T and the AT&T logo are trademarks of AT&T Intellectual Property.]]></a:t>
            </a:r>
          </a:p>
        </p:txBody>
      </p:sp>
      <p:sp>
        <p:nvSpPr>
          <p:cNvPr id="3" name=""/>
          <p:cNvSpPr txBox="1"/>
          <p:nvPr/>
        </p:nvSpPr>
        <p:spPr>
          <a:xfrm rot="0">
            <a:off x="666750" y="6429375"/>
            <a:ext cx="6667500" cy="476250"/>
          </a:xfrm>
          <a:prstGeom prst="rect"/>
        </p:spPr>
        <p:txBody>
          <a:bodyPr wrap="square" rtlCol="0" horzOverflow="overflow" vertOverflow="overflow" bIns="47625" lIns="91440" rIns="91440" tIns="47625" numCol="1">
            <a:spAutoFit/>
          </a:bodyPr>
          <a:lstStyle/>
          <a:p>
            <a:pPr algn="l" fontAlgn="base" marL="0" marR="0" indent="0" lvl="0"/>
            <a:r>
              <a:rPr b="false" i="false" strike="noStrike" sz="700" u="none">
                <a:solidFill>
                  <a:srgbClr val="4A4A49"/>
                </a:solidFill>
                <a:latin typeface="Calibri"/>
              </a:rPr>
              <a:t><![CDATA[AT&T Proprietary (Internal Use Only) Not for use or disclosure outside the AT&T companies except under written agreement]]></a:t>
            </a:r>
          </a:p>
        </p:txBody>
      </p:sp>
      <p:pic>
        <p:nvPicPr>
          <p:cNvPr id="4" name="PHPPowerPoint logo" descr="PHPPowerPoint 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477250" y="6286500"/>
            <a:ext cx="381000" cy="38100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pic>
        <p:nvPicPr>
          <p:cNvPr id="5" name="Result Chart" descr="PHPPowerPoint 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52500" y="1524000"/>
            <a:ext cx="6191250" cy="42481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6" name=""/>
          <p:cNvSpPr txBox="1"/>
          <p:nvPr/>
        </p:nvSpPr>
        <p:spPr>
          <a:xfrm rot="0">
            <a:off x="190500" y="428625"/>
            <a:ext cx="8858250" cy="476250"/>
          </a:xfrm>
          <a:prstGeom prst="rect"/>
        </p:spPr>
        <p:txBody>
          <a:bodyPr wrap="square" rtlCol="0" horzOverflow="overflow" vertOverflow="overflow" bIns="45720" lIns="91440" rIns="91440" tIns="45720" numCol="1">
            <a:spAutoFit/>
          </a:bodyPr>
          <a:lstStyle/>
          <a:p>
            <a:pPr algn="ctr" fontAlgn="base" marL="0" marR="0" indent="-238125" lvl="0"/>
            <a:r>
              <a:rPr b="false" i="false" strike="noStrike" sz="2300" u="none">
                <a:solidFill>
                  <a:srgbClr val="D66204"/>
                </a:solidFill>
                <a:latin typeface="Calibri"/>
              </a:rPr>
              <a:t><![CDATA[UMTS 850 Scan – UARFCN 4458 Ec (RSCP) Histogram ]]></a:t>
            </a:r>
          </a:p>
        </p:txBody>
      </p:sp>
      <p:graphicFrame>
        <p:nvGraphicFramePr>
          <p:cNvPr id="7" name="" descr=""/>
          <p:cNvGraphicFramePr>
            <a:graphicFrameLocks noGrp="1"/>
          </p:cNvGraphicFramePr>
          <p:nvPr/>
        </p:nvGraphicFramePr>
        <p:xfrm>
          <a:off x="7239000" y="1905000"/>
          <a:ext cx="1428750" cy="0"/>
        </p:xfrm>
        <a:graphic>
          <a:graphicData uri="http://schemas.openxmlformats.org/drawingml/2006/table">
            <a:tbl>
              <a:tblPr firstRow="1" bandRow="1"/>
              <a:tblGrid>
                <a:gridCol w="1428750"/>
              </a:tblGrid>
              <a:tr h="36195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/>
                      <a:r>
                        <a:rPr b="false" i="false" strike="noStrike" sz="1000" u="none">
                          <a:solidFill>
                            <a:srgbClr val="000000"/>
                          </a:solidFill>
                          <a:latin typeface="Calibri"/>
                        </a:rPr>
                        <a:t><![CDATA[RSCP]]>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EEF0EB"/>
                    </a:solidFill>
                  </a:tcPr>
                </a:tc>
              </a:tr>
              <a:tr h="36195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/>
                      <a:r>
                        <a:rPr b="false" i="false" strike="noStrike" sz="1000" u="none">
                          <a:solidFill>
                            <a:srgbClr val="000000"/>
                          </a:solidFill>
                          <a:latin typeface="Calibri"/>
                        </a:rPr>
                        <a:t><![CDATA[-140 to -105]]>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DCEBCA"/>
                    </a:solidFill>
                  </a:tcPr>
                </a:tc>
              </a:tr>
              <a:tr h="36195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/>
                      <a:r>
                        <a:rPr b="false" i="false" strike="noStrike" sz="1000" u="none">
                          <a:solidFill>
                            <a:srgbClr val="000000"/>
                          </a:solidFill>
                          <a:latin typeface="Calibri"/>
                        </a:rPr>
                        <a:t><![CDATA[-105 to -95]]>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EEF0EB"/>
                    </a:solidFill>
                  </a:tcPr>
                </a:tc>
              </a:tr>
              <a:tr h="36195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/>
                      <a:r>
                        <a:rPr b="false" i="false" strike="noStrike" sz="1000" u="none">
                          <a:solidFill>
                            <a:srgbClr val="000000"/>
                          </a:solidFill>
                          <a:latin typeface="Calibri"/>
                        </a:rPr>
                        <a:t><![CDATA[-95 to -85]]>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DCEBCA"/>
                    </a:solidFill>
                  </a:tcPr>
                </a:tc>
              </a:tr>
              <a:tr h="36195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/>
                      <a:r>
                        <a:rPr b="false" i="false" strike="noStrike" sz="1000" u="none">
                          <a:solidFill>
                            <a:srgbClr val="000000"/>
                          </a:solidFill>
                          <a:latin typeface="Calibri"/>
                        </a:rPr>
                        <a:t><![CDATA[-85 to -75]]>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EEF0EB"/>
                    </a:solidFill>
                  </a:tcPr>
                </a:tc>
              </a:tr>
              <a:tr h="36195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/>
                      <a:r>
                        <a:rPr b="false" i="false" strike="noStrike" sz="1000" u="none">
                          <a:solidFill>
                            <a:srgbClr val="000000"/>
                          </a:solidFill>
                          <a:latin typeface="Calibri"/>
                        </a:rPr>
                        <a:t><![CDATA[-75 to -65]]>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DCEBCA"/>
                    </a:solidFill>
                  </a:tcPr>
                </a:tc>
              </a:tr>
              <a:tr h="36195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/>
                      <a:r>
                        <a:rPr b="false" i="false" strike="noStrike" sz="1000" u="none">
                          <a:solidFill>
                            <a:srgbClr val="000000"/>
                          </a:solidFill>
                          <a:latin typeface="Calibri"/>
                        </a:rPr>
                        <a:t><![CDATA[-65 to -30]]>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EEF0EB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" name="PHPPowerPoint logo" descr="PHPPowerPoint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477000" y="95250"/>
            <a:ext cx="2181225" cy="1714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2" name=""/>
          <p:cNvSpPr txBox="1"/>
          <p:nvPr/>
        </p:nvSpPr>
        <p:spPr>
          <a:xfrm rot="0">
            <a:off x="666750" y="6286500"/>
            <a:ext cx="6667500" cy="476250"/>
          </a:xfrm>
          <a:prstGeom prst="rect"/>
        </p:spPr>
        <p:txBody>
          <a:bodyPr wrap="square" rtlCol="0" horzOverflow="overflow" vertOverflow="overflow" bIns="47625" lIns="91440" rIns="91440" tIns="47625" numCol="1">
            <a:spAutoFit/>
          </a:bodyPr>
          <a:lstStyle/>
          <a:p>
            <a:pPr algn="l" fontAlgn="base" marL="0" marR="0" indent="0" lvl="0"/>
            <a:r>
              <a:rPr b="false" i="false" strike="noStrike" sz="700" u="none">
                <a:solidFill>
                  <a:srgbClr val="4A4A49"/>
                </a:solidFill>
                <a:latin typeface="Calibri"/>
              </a:rPr>
              <a:t><![CDATA[© 2015 AT&T Intellectual Property. All rights reserved. AT&T and the AT&T logo are trademarks of AT&T Intellectual Property.]]></a:t>
            </a:r>
          </a:p>
        </p:txBody>
      </p:sp>
      <p:sp>
        <p:nvSpPr>
          <p:cNvPr id="3" name=""/>
          <p:cNvSpPr txBox="1"/>
          <p:nvPr/>
        </p:nvSpPr>
        <p:spPr>
          <a:xfrm rot="0">
            <a:off x="666750" y="6429375"/>
            <a:ext cx="6667500" cy="476250"/>
          </a:xfrm>
          <a:prstGeom prst="rect"/>
        </p:spPr>
        <p:txBody>
          <a:bodyPr wrap="square" rtlCol="0" horzOverflow="overflow" vertOverflow="overflow" bIns="47625" lIns="91440" rIns="91440" tIns="47625" numCol="1">
            <a:spAutoFit/>
          </a:bodyPr>
          <a:lstStyle/>
          <a:p>
            <a:pPr algn="l" fontAlgn="base" marL="0" marR="0" indent="0" lvl="0"/>
            <a:r>
              <a:rPr b="false" i="false" strike="noStrike" sz="700" u="none">
                <a:solidFill>
                  <a:srgbClr val="4A4A49"/>
                </a:solidFill>
                <a:latin typeface="Calibri"/>
              </a:rPr>
              <a:t><![CDATA[AT&T Proprietary (Internal Use Only) Not for use or disclosure outside the AT&T companies except under written agreement]]></a:t>
            </a:r>
          </a:p>
        </p:txBody>
      </p:sp>
      <p:pic>
        <p:nvPicPr>
          <p:cNvPr id="4" name="PHPPowerPoint logo" descr="PHPPowerPoint 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477250" y="6286500"/>
            <a:ext cx="381000" cy="38100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pic>
        <p:nvPicPr>
          <p:cNvPr id="5" name="Result Chart" descr="PHPPowerPoint 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52500" y="1524000"/>
            <a:ext cx="6191250" cy="424815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6" name=""/>
          <p:cNvSpPr txBox="1"/>
          <p:nvPr/>
        </p:nvSpPr>
        <p:spPr>
          <a:xfrm rot="0">
            <a:off x="190500" y="428625"/>
            <a:ext cx="8858250" cy="476250"/>
          </a:xfrm>
          <a:prstGeom prst="rect"/>
        </p:spPr>
        <p:txBody>
          <a:bodyPr wrap="square" rtlCol="0" horzOverflow="overflow" vertOverflow="overflow" bIns="45720" lIns="91440" rIns="91440" tIns="45720" numCol="1">
            <a:spAutoFit/>
          </a:bodyPr>
          <a:lstStyle/>
          <a:p>
            <a:pPr algn="ctr" fontAlgn="base" marL="0" marR="0" indent="-238125" lvl="0"/>
            <a:r>
              <a:rPr b="false" i="false" strike="noStrike" sz="2300" u="none">
                <a:solidFill>
                  <a:srgbClr val="D66204"/>
                </a:solidFill>
                <a:latin typeface="Calibri"/>
              </a:rPr>
              <a:t><![CDATA[UMTS 850 Scan – UARFCN 4458 Io (RSSI) Histogram ]]></a:t>
            </a:r>
          </a:p>
        </p:txBody>
      </p:sp>
      <p:graphicFrame>
        <p:nvGraphicFramePr>
          <p:cNvPr id="7" name="" descr=""/>
          <p:cNvGraphicFramePr>
            <a:graphicFrameLocks noGrp="1"/>
          </p:cNvGraphicFramePr>
          <p:nvPr/>
        </p:nvGraphicFramePr>
        <p:xfrm>
          <a:off x="7239000" y="1905000"/>
          <a:ext cx="1428750" cy="0"/>
        </p:xfrm>
        <a:graphic>
          <a:graphicData uri="http://schemas.openxmlformats.org/drawingml/2006/table">
            <a:tbl>
              <a:tblPr firstRow="1" bandRow="1"/>
              <a:tblGrid>
                <a:gridCol w="1428750"/>
              </a:tblGrid>
              <a:tr h="36195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/>
                      <a:r>
                        <a:rPr b="false" i="false" strike="noStrike" sz="1000" u="none">
                          <a:solidFill>
                            <a:srgbClr val="000000"/>
                          </a:solidFill>
                          <a:latin typeface="Calibri"/>
                        </a:rPr>
                        <a:t><![CDATA[RX Power]]>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EEF0EB"/>
                    </a:solidFill>
                  </a:tcPr>
                </a:tc>
              </a:tr>
              <a:tr h="36195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/>
                      <a:r>
                        <a:rPr b="false" i="false" strike="noStrike" sz="1000" u="none">
                          <a:solidFill>
                            <a:srgbClr val="000000"/>
                          </a:solidFill>
                          <a:latin typeface="Calibri"/>
                        </a:rPr>
                        <a:t><![CDATA[-140 to -105]]>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DCEBCA"/>
                    </a:solidFill>
                  </a:tcPr>
                </a:tc>
              </a:tr>
              <a:tr h="36195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/>
                      <a:r>
                        <a:rPr b="false" i="false" strike="noStrike" sz="1000" u="none">
                          <a:solidFill>
                            <a:srgbClr val="000000"/>
                          </a:solidFill>
                          <a:latin typeface="Calibri"/>
                        </a:rPr>
                        <a:t><![CDATA[-105 to -95]]>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EEF0EB"/>
                    </a:solidFill>
                  </a:tcPr>
                </a:tc>
              </a:tr>
              <a:tr h="36195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/>
                      <a:r>
                        <a:rPr b="false" i="false" strike="noStrike" sz="1000" u="none">
                          <a:solidFill>
                            <a:srgbClr val="000000"/>
                          </a:solidFill>
                          <a:latin typeface="Calibri"/>
                        </a:rPr>
                        <a:t><![CDATA[-95 to -85]]>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DCEBCA"/>
                    </a:solidFill>
                  </a:tcPr>
                </a:tc>
              </a:tr>
              <a:tr h="36195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/>
                      <a:r>
                        <a:rPr b="false" i="false" strike="noStrike" sz="1000" u="none">
                          <a:solidFill>
                            <a:srgbClr val="000000"/>
                          </a:solidFill>
                          <a:latin typeface="Calibri"/>
                        </a:rPr>
                        <a:t><![CDATA[-85 to -75]]>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EEF0EB"/>
                    </a:solidFill>
                  </a:tcPr>
                </a:tc>
              </a:tr>
              <a:tr h="36195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/>
                      <a:r>
                        <a:rPr b="false" i="false" strike="noStrike" sz="1000" u="none">
                          <a:solidFill>
                            <a:srgbClr val="000000"/>
                          </a:solidFill>
                          <a:latin typeface="Calibri"/>
                        </a:rPr>
                        <a:t><![CDATA[-75 to -65]]>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DCEBCA"/>
                    </a:solidFill>
                  </a:tcPr>
                </a:tc>
              </a:tr>
              <a:tr h="361950">
                <a:tc>
                  <a:txBody>
                    <a:bodyPr wrap="square" rtlCol="0">
                      <a:spAutoFit/>
                    </a:bodyPr>
                    <a:lstStyle/>
                    <a:p>
                      <a:pPr algn="l" fontAlgn="base" marL="0" marR="0" indent="0" lvl="0"/>
                      <a:r>
                        <a:rPr b="false" i="false" strike="noStrike" sz="1000" u="none">
                          <a:solidFill>
                            <a:srgbClr val="000000"/>
                          </a:solidFill>
                          <a:latin typeface="Calibri"/>
                        </a:rPr>
                        <a:t><![CDATA[-65 to -30]]>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rgbClr val="EEF0EB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theme/_rels/theme1.xml.rels><?xml version="1.0" encoding="UTF-8" standalone="yes"?>
<Relationships xmlns="http://schemas.openxmlformats.org/package/2006/relationships"/>
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?? ?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?? ?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Slides>38</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1" baseType="lpstr">
      <vt:lpstr>Office Theme</vt:lpstr>
    </vt:vector>
  </TitlesOfParts>
  <Company>Microsoft Corporation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HAT Developer</dc:creator>
  <cp:lastModifiedBy>HAT Developer</cp:lastModifiedBy>
  <dcterms:created xsi:type="dcterms:W3CDTF">2015-03-26T06:56:39Z</dcterms:created>
  <dcterms:modified xsi:type="dcterms:W3CDTF">2015-03-26T06:56:39Z</dcterms:modified>
  <dc:title>Sample 07 Title</dc:title>
  <dc:description>Sample 07 Description</dc:description>
  <dc:subject>Sample 07 Subject</dc:subject>
  <cp:keywords>office 2007 openxml libreoffice odt php</cp:keywords>
  <cp:category>Sample Category</cp:category>
</cp:coreProperties>
</file>